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586" r:id="rId5"/>
    <p:sldId id="657" r:id="rId6"/>
    <p:sldId id="658" r:id="rId7"/>
    <p:sldId id="664" r:id="rId8"/>
    <p:sldId id="659" r:id="rId9"/>
    <p:sldId id="991" r:id="rId10"/>
    <p:sldId id="666" r:id="rId11"/>
    <p:sldId id="662" r:id="rId12"/>
    <p:sldId id="667" r:id="rId13"/>
    <p:sldId id="665" r:id="rId14"/>
    <p:sldId id="661" r:id="rId15"/>
    <p:sldId id="643" r:id="rId16"/>
  </p:sldIdLst>
  <p:sldSz cx="12192000" cy="6858000"/>
  <p:notesSz cx="6888163" cy="100218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CFC6DA-79E8-8503-567E-F99B7CA31635}" name="Puck Visser | Cirkelstad" initials="PC" userId="S::puck.visser@cirkelstad.nl::3e633705-81d9-4d01-97dc-fdd6936f61a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dschalk, Marijke" initials="G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5EE"/>
    <a:srgbClr val="328E3E"/>
    <a:srgbClr val="C4EAC9"/>
    <a:srgbClr val="000000"/>
    <a:srgbClr val="99FFCC"/>
    <a:srgbClr val="58C465"/>
    <a:srgbClr val="A8862D"/>
    <a:srgbClr val="1C8D3F"/>
    <a:srgbClr val="00A199"/>
    <a:srgbClr val="FFB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0" autoAdjust="0"/>
    <p:restoredTop sz="79509" autoAdjust="0"/>
  </p:normalViewPr>
  <p:slideViewPr>
    <p:cSldViewPr snapToGrid="0" snapToObjects="1">
      <p:cViewPr varScale="1">
        <p:scale>
          <a:sx n="71" d="100"/>
          <a:sy n="71" d="100"/>
        </p:scale>
        <p:origin x="2184" y="480"/>
      </p:cViewPr>
      <p:guideLst/>
    </p:cSldViewPr>
  </p:slideViewPr>
  <p:outlineViewPr>
    <p:cViewPr>
      <p:scale>
        <a:sx n="33" d="100"/>
        <a:sy n="33" d="100"/>
      </p:scale>
      <p:origin x="0" y="-2368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0" cy="502836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0" cy="502836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300"/>
            </a:lvl1pPr>
          </a:lstStyle>
          <a:p>
            <a:fld id="{3E3F54D1-CA40-254B-B198-0C057A8F7706}" type="datetimeFigureOut">
              <a:rPr lang="nl-NL" smtClean="0"/>
              <a:t>26-11-2025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519055"/>
            <a:ext cx="2984870" cy="502835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700" y="9519055"/>
            <a:ext cx="2984870" cy="502835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300"/>
            </a:lvl1pPr>
          </a:lstStyle>
          <a:p>
            <a:fld id="{03B9EC9A-4B2E-B546-AF09-50B34E21A30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455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e.cirkelstad.n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EC9A-4B2E-B546-AF09-50B34E21A302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303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8C935-DC02-9D8D-3D2B-3A8085B9F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158E54-DC80-7C79-37D8-F924609B36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7356A8-8E87-B9A5-7EDD-802C495A1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30000"/>
              </a:lnSpc>
              <a:spcBef>
                <a:spcPts val="500"/>
              </a:spcBef>
              <a:buFont typeface="Arial"/>
              <a:buChar char="•"/>
            </a:pPr>
            <a:r>
              <a:rPr lang="nl-NL" sz="1200" dirty="0"/>
              <a:t>Overheden: Inspiratie en intervisie sessies om circulair bouwen verder de organisatie in te krijgen</a:t>
            </a:r>
          </a:p>
          <a:p>
            <a:pPr marL="285750" indent="-285750">
              <a:lnSpc>
                <a:spcPct val="13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 err="1"/>
              <a:t>Producenten</a:t>
            </a:r>
            <a:r>
              <a:rPr lang="en-US" dirty="0"/>
              <a:t> en </a:t>
            </a:r>
            <a:r>
              <a:rPr lang="en-US" dirty="0" err="1"/>
              <a:t>leveranciers</a:t>
            </a:r>
            <a:r>
              <a:rPr lang="en-US" dirty="0"/>
              <a:t>: </a:t>
            </a:r>
            <a:r>
              <a:rPr lang="nl-NL" sz="1200" dirty="0"/>
              <a:t>Gericht op het opschalen van circulaire producten naar de markt</a:t>
            </a:r>
          </a:p>
          <a:p>
            <a:pPr marL="285750" indent="-285750">
              <a:lnSpc>
                <a:spcPct val="13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Sloop: </a:t>
            </a:r>
            <a:r>
              <a:rPr lang="nl-NL" sz="1200" dirty="0"/>
              <a:t>Gericht op het </a:t>
            </a:r>
            <a:r>
              <a:rPr lang="nl-NL" sz="1200" dirty="0" err="1"/>
              <a:t>uit-werken</a:t>
            </a:r>
            <a:r>
              <a:rPr lang="nl-NL" sz="1200" dirty="0"/>
              <a:t> van HNN en operationeel maken voor projectteams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0DD8D-8B4C-AB63-2895-73BB1710FD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9EC9A-4B2E-B546-AF09-50B34E21A30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6288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652BB-1AB1-BC22-26FF-4F96CF179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6F3777-9C00-465F-7863-17279EE098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98E9BE-698F-047F-7603-C7713720C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3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Biobased: </a:t>
            </a:r>
            <a:r>
              <a:rPr lang="nl-NL" sz="1200" dirty="0"/>
              <a:t>Inspiratie en intervisie sessies om biobased bouwen verder de organisatie in te krijgen</a:t>
            </a:r>
          </a:p>
          <a:p>
            <a:pPr marL="285750" indent="-285750">
              <a:lnSpc>
                <a:spcPct val="13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Gebiedsontwikkeling: </a:t>
            </a:r>
            <a:r>
              <a:rPr lang="nl-NL" sz="1200" dirty="0"/>
              <a:t>Inspiratie en intervisie sessies om circulaire </a:t>
            </a:r>
            <a:r>
              <a:rPr lang="nl-NL" sz="1200" dirty="0" err="1"/>
              <a:t>gebiedsontwikkeling</a:t>
            </a:r>
            <a:r>
              <a:rPr lang="nl-NL" sz="1200" dirty="0"/>
              <a:t> </a:t>
            </a:r>
            <a:br>
              <a:rPr lang="nl-NL" sz="1200" dirty="0"/>
            </a:br>
            <a:r>
              <a:rPr lang="nl-NL" sz="1200" dirty="0"/>
              <a:t>verder te ontwikkelen</a:t>
            </a:r>
          </a:p>
          <a:p>
            <a:pPr marL="285750" indent="-285750">
              <a:lnSpc>
                <a:spcPct val="130000"/>
              </a:lnSpc>
              <a:spcBef>
                <a:spcPts val="500"/>
              </a:spcBef>
              <a:buFont typeface="Arial"/>
              <a:buChar char="•"/>
            </a:pPr>
            <a:r>
              <a:rPr lang="nl-NL" sz="1200" dirty="0"/>
              <a:t>Infra: Gericht op het </a:t>
            </a:r>
            <a:r>
              <a:rPr lang="nl-NL" sz="1200" dirty="0" err="1"/>
              <a:t>uit-werken</a:t>
            </a:r>
            <a:r>
              <a:rPr lang="nl-NL" sz="1200" dirty="0"/>
              <a:t> van HNN en operationeel maken voor projectteams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87103-E4B2-12DA-1C36-154D25BFF8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9EC9A-4B2E-B546-AF09-50B34E21A30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982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107950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nl-NL" dirty="0"/>
              <a:t>HNN: </a:t>
            </a:r>
            <a:r>
              <a:rPr lang="nl-NL" sz="1200" dirty="0"/>
              <a:t>een eenduidige taal met ambitieuze en haalbare prestaties voor gebouwen, infra en gebied</a:t>
            </a:r>
          </a:p>
          <a:p>
            <a:pPr lvl="1" indent="-107950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nl-NL" sz="1200" dirty="0"/>
              <a:t>TBGO: </a:t>
            </a:r>
            <a:r>
              <a:rPr lang="en-US" sz="1200" dirty="0" err="1"/>
              <a:t>Duurzamer</a:t>
            </a:r>
            <a:r>
              <a:rPr lang="en-US" sz="1200" dirty="0"/>
              <a:t>, </a:t>
            </a:r>
            <a:r>
              <a:rPr lang="en-US" sz="1200" dirty="0" err="1"/>
              <a:t>inclusiever</a:t>
            </a:r>
            <a:r>
              <a:rPr lang="en-US" sz="1200" dirty="0"/>
              <a:t> en </a:t>
            </a:r>
            <a:r>
              <a:rPr lang="en-US" sz="1200" dirty="0" err="1"/>
              <a:t>flexibeler</a:t>
            </a:r>
            <a:r>
              <a:rPr lang="en-US" sz="1200" dirty="0"/>
              <a:t> - </a:t>
            </a:r>
            <a:r>
              <a:rPr lang="en-US" sz="1200" dirty="0" err="1"/>
              <a:t>Betere</a:t>
            </a:r>
            <a:r>
              <a:rPr lang="en-US" sz="1200" dirty="0"/>
              <a:t> </a:t>
            </a:r>
            <a:r>
              <a:rPr lang="en-US" sz="1200" dirty="0" err="1"/>
              <a:t>voorbereiding</a:t>
            </a:r>
            <a:r>
              <a:rPr lang="en-US" sz="1200" dirty="0"/>
              <a:t> van op </a:t>
            </a:r>
            <a:r>
              <a:rPr lang="en-US" sz="1200" dirty="0" err="1"/>
              <a:t>klimaat-verandering</a:t>
            </a:r>
            <a:r>
              <a:rPr lang="en-US" sz="1200" dirty="0"/>
              <a:t>, </a:t>
            </a:r>
            <a:r>
              <a:rPr lang="en-US" sz="1200" dirty="0" err="1"/>
              <a:t>woningtekorten</a:t>
            </a:r>
            <a:r>
              <a:rPr lang="en-US" sz="1200" dirty="0"/>
              <a:t> en </a:t>
            </a:r>
            <a:r>
              <a:rPr lang="en-US" sz="1200" dirty="0" err="1"/>
              <a:t>sociale</a:t>
            </a:r>
            <a:r>
              <a:rPr lang="en-US" sz="1200" dirty="0"/>
              <a:t> </a:t>
            </a:r>
            <a:r>
              <a:rPr lang="en-US" sz="1200" dirty="0" err="1"/>
              <a:t>ongelijkheid</a:t>
            </a:r>
            <a:r>
              <a:rPr lang="en-US" sz="1200" dirty="0"/>
              <a:t>. D</a:t>
            </a:r>
            <a:r>
              <a:rPr lang="nl-NL" sz="1200" dirty="0" err="1"/>
              <a:t>iverse</a:t>
            </a:r>
            <a:r>
              <a:rPr lang="nl-NL" sz="1200" dirty="0"/>
              <a:t> partijen werken samen aan innovatieve oplossingen, bijvoorbeeld door circulaire bouwmethoden te stimuleren, </a:t>
            </a:r>
            <a:r>
              <a:rPr lang="nl-NL" sz="1200" dirty="0" err="1"/>
              <a:t>natuurinclusief</a:t>
            </a:r>
            <a:r>
              <a:rPr lang="nl-NL" sz="1200" dirty="0"/>
              <a:t> ontwerpen te bevorderen en nieuwe </a:t>
            </a:r>
            <a:r>
              <a:rPr lang="nl-NL" sz="1200" dirty="0" err="1"/>
              <a:t>financierings-modellen</a:t>
            </a:r>
            <a:r>
              <a:rPr lang="nl-NL" sz="1200" dirty="0"/>
              <a:t> te ontwikkelen die duurzame investeringen ondersteunen</a:t>
            </a:r>
          </a:p>
          <a:p>
            <a:pPr lvl="1" indent="-107950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nl-NL" sz="1200" dirty="0" err="1"/>
              <a:t>Versnellingslab</a:t>
            </a:r>
            <a:r>
              <a:rPr lang="nl-NL" sz="1200" dirty="0"/>
              <a:t> Woningcorporaties: </a:t>
            </a:r>
            <a:r>
              <a:rPr lang="en-US" sz="1200" dirty="0" err="1"/>
              <a:t>helpen</a:t>
            </a:r>
            <a:r>
              <a:rPr lang="en-US" sz="1200" dirty="0"/>
              <a:t> om </a:t>
            </a:r>
            <a:r>
              <a:rPr lang="en-US" sz="1200" dirty="0" err="1"/>
              <a:t>circulaire</a:t>
            </a:r>
            <a:r>
              <a:rPr lang="en-US" sz="1200" dirty="0"/>
              <a:t> principes </a:t>
            </a:r>
            <a:r>
              <a:rPr lang="en-US" sz="1200" dirty="0" err="1"/>
              <a:t>te</a:t>
            </a:r>
            <a:r>
              <a:rPr lang="en-US" sz="1200" dirty="0"/>
              <a:t> </a:t>
            </a:r>
            <a:r>
              <a:rPr lang="en-US" sz="1200" dirty="0" err="1"/>
              <a:t>integreren</a:t>
            </a:r>
            <a:r>
              <a:rPr lang="en-US" sz="1200" dirty="0"/>
              <a:t> in bouw- en </a:t>
            </a:r>
            <a:r>
              <a:rPr lang="en-US" sz="1200" dirty="0" err="1"/>
              <a:t>renovatieprojecten</a:t>
            </a:r>
            <a:r>
              <a:rPr lang="en-US" sz="1200" dirty="0"/>
              <a:t> - </a:t>
            </a:r>
            <a:r>
              <a:rPr lang="nl-NL" sz="1200" dirty="0"/>
              <a:t>in samenwerking met Alba Concepts, Groene </a:t>
            </a:r>
            <a:r>
              <a:rPr lang="nl-NL" sz="1200" dirty="0" err="1"/>
              <a:t>Huisvesters</a:t>
            </a:r>
            <a:r>
              <a:rPr lang="nl-NL" sz="1200" dirty="0"/>
              <a:t> en Platform31 helpen woningcorporaties om circulaire principes te integreren in hun bouw- en renovatieprojecten</a:t>
            </a:r>
          </a:p>
          <a:p>
            <a:pPr lvl="1" indent="-107950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nl-NL" dirty="0">
                <a:ea typeface="Calibri" panose="020F0502020204030204"/>
                <a:cs typeface="Calibri" panose="020F0502020204030204"/>
              </a:rPr>
              <a:t>Circulair Financieren en Beleggen: </a:t>
            </a:r>
            <a:r>
              <a:rPr lang="en-US" sz="1200" dirty="0" err="1"/>
              <a:t>Verandering</a:t>
            </a:r>
            <a:r>
              <a:rPr lang="en-US" sz="1200" dirty="0"/>
              <a:t> in financiering van </a:t>
            </a:r>
            <a:r>
              <a:rPr lang="en-US" sz="1200" dirty="0" err="1"/>
              <a:t>bouwprojecten</a:t>
            </a:r>
            <a:r>
              <a:rPr lang="en-US" sz="1200" dirty="0"/>
              <a:t> - </a:t>
            </a:r>
            <a:r>
              <a:rPr lang="en-US" sz="1200" dirty="0" err="1"/>
              <a:t>Benutten</a:t>
            </a:r>
            <a:r>
              <a:rPr lang="en-US" sz="1200" dirty="0"/>
              <a:t> van </a:t>
            </a:r>
            <a:r>
              <a:rPr lang="en-US" sz="1200" dirty="0" err="1"/>
              <a:t>kansen</a:t>
            </a:r>
            <a:r>
              <a:rPr lang="en-US" sz="1200" dirty="0"/>
              <a:t> om </a:t>
            </a:r>
            <a:r>
              <a:rPr lang="en-US" sz="1200" dirty="0" err="1"/>
              <a:t>circulaire</a:t>
            </a:r>
            <a:r>
              <a:rPr lang="en-US" sz="1200" dirty="0"/>
              <a:t> principes mee </a:t>
            </a:r>
            <a:r>
              <a:rPr lang="en-US" sz="1200" dirty="0" err="1"/>
              <a:t>te</a:t>
            </a:r>
            <a:r>
              <a:rPr lang="en-US" sz="1200" dirty="0"/>
              <a:t> </a:t>
            </a:r>
            <a:r>
              <a:rPr lang="en-US" sz="1200" dirty="0" err="1"/>
              <a:t>nemen</a:t>
            </a:r>
            <a:r>
              <a:rPr lang="en-US" sz="1200" dirty="0"/>
              <a:t> - </a:t>
            </a:r>
            <a:r>
              <a:rPr lang="nl-NL" sz="1200" dirty="0"/>
              <a:t>met behulp van financieringsvoordelen of </a:t>
            </a:r>
            <a:r>
              <a:rPr lang="nl-NL" sz="1200" dirty="0" err="1"/>
              <a:t>waardevoordelen</a:t>
            </a:r>
            <a:r>
              <a:rPr lang="nl-NL" sz="1200" dirty="0"/>
              <a:t> voor circulair vastgoed liggen er kansen om circulaire principes structureel mee te nemen in bouwprojecten.</a:t>
            </a:r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215900" indent="-215900">
              <a:lnSpc>
                <a:spcPct val="130000"/>
              </a:lnSpc>
              <a:spcBef>
                <a:spcPts val="500"/>
              </a:spcBef>
              <a:buFont typeface="Arial"/>
              <a:buChar char="•"/>
            </a:pPr>
            <a:endParaRPr lang="nl-NL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9EC9A-4B2E-B546-AF09-50B34E21A30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7719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16007-0EF8-1482-F472-BB338F312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123607-22C6-DEC0-BF2E-EB31E2E4A7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88B273-031C-5170-2CCF-19E7F4242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28E3E"/>
                </a:solidFill>
                <a:latin typeface="Source Sans Pro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https://academie.cirkelstad.nl</a:t>
            </a:r>
            <a:r>
              <a:rPr lang="en-US" sz="1200" dirty="0">
                <a:solidFill>
                  <a:srgbClr val="328E3E"/>
                </a:solidFill>
                <a:latin typeface="Source Sans Pro"/>
                <a:ea typeface="Calibri"/>
                <a:cs typeface="Calibri"/>
              </a:rPr>
              <a:t> </a:t>
            </a:r>
            <a:endParaRPr lang="en-US" sz="1200" dirty="0">
              <a:solidFill>
                <a:srgbClr val="328E3E"/>
              </a:solidFill>
              <a:latin typeface="Source Sans Pro"/>
              <a:ea typeface="Source Sans Pro"/>
            </a:endParaRPr>
          </a:p>
          <a:p>
            <a:pPr>
              <a:lnSpc>
                <a:spcPct val="130000"/>
              </a:lnSpc>
              <a:spcBef>
                <a:spcPts val="50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2EA11-7CE3-3AD0-E4C0-33345A369C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9EC9A-4B2E-B546-AF09-50B34E21A30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9737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9EC9A-4B2E-B546-AF09-50B34E21A30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6690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9EC9A-4B2E-B546-AF09-50B34E21A302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6800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9" b="40720"/>
          <a:stretch/>
        </p:blipFill>
        <p:spPr>
          <a:xfrm>
            <a:off x="2862804" y="-1"/>
            <a:ext cx="9342259" cy="6858001"/>
          </a:xfrm>
          <a:prstGeom prst="rect">
            <a:avLst/>
          </a:prstGeom>
        </p:spPr>
      </p:pic>
      <p:sp>
        <p:nvSpPr>
          <p:cNvPr id="23" name="Titel 1"/>
          <p:cNvSpPr>
            <a:spLocks noGrp="1"/>
          </p:cNvSpPr>
          <p:nvPr>
            <p:ph type="ctrTitle"/>
          </p:nvPr>
        </p:nvSpPr>
        <p:spPr>
          <a:xfrm>
            <a:off x="3778361" y="2790320"/>
            <a:ext cx="7511144" cy="1042219"/>
          </a:xfrm>
        </p:spPr>
        <p:txBody>
          <a:bodyPr anchor="t" anchorCtr="0"/>
          <a:lstStyle>
            <a:lvl1pPr algn="ctr">
              <a:defRPr sz="6000" b="1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nl-NL" dirty="0"/>
              <a:t>Titelstijl van model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1" y="0"/>
            <a:ext cx="2860766" cy="6858000"/>
          </a:xfrm>
          <a:prstGeom prst="rect">
            <a:avLst/>
          </a:prstGeom>
          <a:solidFill>
            <a:srgbClr val="F8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3762101" y="4628824"/>
            <a:ext cx="7511145" cy="893483"/>
          </a:xfrm>
        </p:spPr>
        <p:txBody>
          <a:bodyPr/>
          <a:lstStyle>
            <a:lvl1pPr marL="120600" indent="0" algn="ctr">
              <a:buNone/>
              <a:defRPr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nl-NL" dirty="0"/>
              <a:t>Klik om ondertitelstijl van het model te bewerken</a:t>
            </a:r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3762101" y="1948910"/>
            <a:ext cx="7511145" cy="8670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pic>
        <p:nvPicPr>
          <p:cNvPr id="3" name="Afbeelding 2" descr="Afbeelding met Graphics, grafische vormgeving, kunst, schermopname&#10;&#10;Door AI gegenereerde inhoud is mogelijk onjuist.">
            <a:extLst>
              <a:ext uri="{FF2B5EF4-FFF2-40B4-BE49-F238E27FC236}">
                <a16:creationId xmlns:a16="http://schemas.microsoft.com/office/drawing/2014/main" id="{C8BD6C90-CFC6-4DF4-3685-1CA131B050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7916" y="1862136"/>
            <a:ext cx="3276600" cy="3133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78D4D6B-292F-EE8E-F410-20E7C0C51E45}"/>
              </a:ext>
            </a:extLst>
          </p:cNvPr>
          <p:cNvSpPr/>
          <p:nvPr userDrawn="1"/>
        </p:nvSpPr>
        <p:spPr>
          <a:xfrm>
            <a:off x="0" y="0"/>
            <a:ext cx="144000" cy="6858000"/>
          </a:xfrm>
          <a:prstGeom prst="rect">
            <a:avLst/>
          </a:prstGeom>
          <a:solidFill>
            <a:srgbClr val="328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438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09E5C49-67A2-A8F5-C910-3CA8DEA105D6}"/>
              </a:ext>
            </a:extLst>
          </p:cNvPr>
          <p:cNvSpPr/>
          <p:nvPr userDrawn="1"/>
        </p:nvSpPr>
        <p:spPr>
          <a:xfrm>
            <a:off x="0" y="0"/>
            <a:ext cx="144000" cy="6858000"/>
          </a:xfrm>
          <a:prstGeom prst="rect">
            <a:avLst/>
          </a:prstGeom>
          <a:solidFill>
            <a:srgbClr val="328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0" y="0"/>
            <a:ext cx="144000" cy="6858000"/>
          </a:xfrm>
          <a:prstGeom prst="rect">
            <a:avLst/>
          </a:prstGeom>
          <a:solidFill>
            <a:srgbClr val="328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792000" y="702000"/>
            <a:ext cx="10515600" cy="1036645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nl-NL" dirty="0"/>
              <a:t>Titels hier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idx="1"/>
          </p:nvPr>
        </p:nvSpPr>
        <p:spPr>
          <a:xfrm>
            <a:off x="792000" y="1782000"/>
            <a:ext cx="10515600" cy="4786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6000" indent="-216000">
              <a:lnSpc>
                <a:spcPct val="130000"/>
              </a:lnSpc>
              <a:spcBef>
                <a:spcPts val="500"/>
              </a:spcBef>
              <a:buClr>
                <a:srgbClr val="328E3E"/>
              </a:buClr>
              <a:tabLst>
                <a:tab pos="108000" algn="l"/>
                <a:tab pos="216000" algn="l"/>
              </a:tabLst>
              <a:defRPr/>
            </a:lvl1pPr>
            <a:lvl2pPr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defRPr/>
            </a:lvl2pPr>
            <a:lvl3pPr>
              <a:lnSpc>
                <a:spcPct val="130000"/>
              </a:lnSpc>
              <a:spcBef>
                <a:spcPts val="500"/>
              </a:spcBef>
              <a:defRPr/>
            </a:lvl3pPr>
            <a:lvl4pPr>
              <a:lnSpc>
                <a:spcPct val="130000"/>
              </a:lnSpc>
              <a:spcBef>
                <a:spcPts val="500"/>
              </a:spcBef>
              <a:defRPr/>
            </a:lvl4pPr>
            <a:lvl5pPr>
              <a:lnSpc>
                <a:spcPct val="130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577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6"/>
          <p:cNvSpPr>
            <a:spLocks noGrp="1"/>
          </p:cNvSpPr>
          <p:nvPr>
            <p:ph idx="1"/>
          </p:nvPr>
        </p:nvSpPr>
        <p:spPr>
          <a:xfrm>
            <a:off x="0" y="12192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l-NL" dirty="0"/>
          </a:p>
        </p:txBody>
      </p:sp>
      <p:sp>
        <p:nvSpPr>
          <p:cNvPr id="3" name="Tekstvak 2"/>
          <p:cNvSpPr txBox="1"/>
          <p:nvPr userDrawn="1"/>
        </p:nvSpPr>
        <p:spPr>
          <a:xfrm>
            <a:off x="-353568" y="48158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0" y="4840224"/>
            <a:ext cx="12192000" cy="2029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4000" y="5388864"/>
            <a:ext cx="10515600" cy="1304544"/>
          </a:xfrm>
        </p:spPr>
        <p:txBody>
          <a:bodyPr/>
          <a:lstStyle>
            <a:lvl1pPr algn="ctr">
              <a:defRPr b="0" i="1"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r>
              <a:rPr lang="nl-NL" dirty="0"/>
              <a:t>Titelstijl van model bewerken</a:t>
            </a:r>
            <a:br>
              <a:rPr lang="nl-NL" dirty="0"/>
            </a:br>
            <a:r>
              <a:rPr lang="nl-NL" dirty="0"/>
              <a:t>bewerken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0" y="4828032"/>
            <a:ext cx="12192000" cy="144000"/>
          </a:xfrm>
          <a:prstGeom prst="rect">
            <a:avLst/>
          </a:prstGeom>
          <a:solidFill>
            <a:srgbClr val="328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68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4" b="40901"/>
          <a:stretch/>
        </p:blipFill>
        <p:spPr>
          <a:xfrm>
            <a:off x="0" y="-1"/>
            <a:ext cx="12222788" cy="6858001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2907889"/>
            <a:ext cx="9144000" cy="1042219"/>
          </a:xfrm>
        </p:spPr>
        <p:txBody>
          <a:bodyPr anchor="t" anchorCtr="0"/>
          <a:lstStyle>
            <a:lvl1pPr algn="ctr">
              <a:defRPr sz="7000" b="1" i="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nl-NL" dirty="0"/>
              <a:t>Titel van sectie</a:t>
            </a:r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15350"/>
            <a:ext cx="9144000" cy="9537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Korte beschrijving ter indicatie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365783"/>
            <a:ext cx="9144000" cy="576000"/>
          </a:xfrm>
        </p:spPr>
        <p:txBody>
          <a:bodyPr/>
          <a:lstStyle>
            <a:lvl1pPr marL="120600" indent="0" algn="ctr">
              <a:buNone/>
              <a:defRPr b="1" i="0" baseline="0">
                <a:solidFill>
                  <a:schemeClr val="bg1">
                    <a:alpha val="50000"/>
                  </a:schemeClr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</a:lstStyle>
          <a:p>
            <a:pPr lvl="0"/>
            <a:r>
              <a:rPr lang="nl-NL" dirty="0"/>
              <a:t>Deel 1</a:t>
            </a:r>
          </a:p>
        </p:txBody>
      </p:sp>
    </p:spTree>
    <p:extLst>
      <p:ext uri="{BB962C8B-B14F-4D97-AF65-F5344CB8AC3E}">
        <p14:creationId xmlns:p14="http://schemas.microsoft.com/office/powerpoint/2010/main" val="120090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4" b="40901"/>
          <a:stretch/>
        </p:blipFill>
        <p:spPr>
          <a:xfrm rot="10800000">
            <a:off x="0" y="-1"/>
            <a:ext cx="12222788" cy="6858001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3122664"/>
            <a:ext cx="9144000" cy="1042219"/>
          </a:xfrm>
        </p:spPr>
        <p:txBody>
          <a:bodyPr anchor="t" anchorCtr="0"/>
          <a:lstStyle>
            <a:lvl1pPr algn="ctr">
              <a:defRPr sz="7000" b="1" i="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nl-NL" dirty="0"/>
              <a:t>Titel van sectie</a:t>
            </a:r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204214"/>
            <a:ext cx="9144000" cy="9537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Korte beschrijving ter indicatie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504156"/>
            <a:ext cx="9144000" cy="576000"/>
          </a:xfrm>
        </p:spPr>
        <p:txBody>
          <a:bodyPr/>
          <a:lstStyle>
            <a:lvl1pPr marL="120600" indent="0" algn="ctr">
              <a:buNone/>
              <a:defRPr b="1" i="0" baseline="0">
                <a:solidFill>
                  <a:schemeClr val="bg1">
                    <a:alpha val="50000"/>
                  </a:schemeClr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</a:lstStyle>
          <a:p>
            <a:pPr lvl="0"/>
            <a:r>
              <a:rPr lang="nl-NL" dirty="0"/>
              <a:t>Deel 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8669045-D524-EAC5-9C02-5F89EB16C50F}"/>
              </a:ext>
            </a:extLst>
          </p:cNvPr>
          <p:cNvSpPr/>
          <p:nvPr userDrawn="1"/>
        </p:nvSpPr>
        <p:spPr>
          <a:xfrm>
            <a:off x="0" y="0"/>
            <a:ext cx="144000" cy="6858000"/>
          </a:xfrm>
          <a:prstGeom prst="rect">
            <a:avLst/>
          </a:prstGeom>
          <a:solidFill>
            <a:srgbClr val="328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550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E9C84C2-7DD5-5F1D-9A8D-5A720807C0C7}"/>
              </a:ext>
            </a:extLst>
          </p:cNvPr>
          <p:cNvSpPr/>
          <p:nvPr userDrawn="1"/>
        </p:nvSpPr>
        <p:spPr>
          <a:xfrm>
            <a:off x="0" y="0"/>
            <a:ext cx="144000" cy="6858000"/>
          </a:xfrm>
          <a:prstGeom prst="rect">
            <a:avLst/>
          </a:prstGeom>
          <a:solidFill>
            <a:srgbClr val="328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296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9" b="40720"/>
          <a:stretch/>
        </p:blipFill>
        <p:spPr>
          <a:xfrm>
            <a:off x="2862804" y="-2257"/>
            <a:ext cx="9342259" cy="6858001"/>
          </a:xfrm>
          <a:prstGeom prst="rect">
            <a:avLst/>
          </a:prstGeom>
        </p:spPr>
      </p:pic>
      <p:sp>
        <p:nvSpPr>
          <p:cNvPr id="15" name="Titel 1"/>
          <p:cNvSpPr txBox="1">
            <a:spLocks/>
          </p:cNvSpPr>
          <p:nvPr userDrawn="1"/>
        </p:nvSpPr>
        <p:spPr>
          <a:xfrm>
            <a:off x="3423423" y="2893600"/>
            <a:ext cx="8129239" cy="1042219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1" i="0" kern="1200" spc="0">
                <a:solidFill>
                  <a:schemeClr val="bg1"/>
                </a:solidFill>
                <a:effectLst/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</a:lstStyle>
          <a:p>
            <a:r>
              <a:rPr lang="nl-NL" dirty="0">
                <a:latin typeface="Source Sans Pro" charset="0"/>
              </a:rPr>
              <a:t>Wij maken werk van steden</a:t>
            </a:r>
            <a:br>
              <a:rPr lang="nl-NL" dirty="0">
                <a:latin typeface="Source Sans Pro" charset="0"/>
              </a:rPr>
            </a:br>
            <a:r>
              <a:rPr lang="nl-NL" dirty="0">
                <a:latin typeface="Source Sans Pro" charset="0"/>
              </a:rPr>
              <a:t>zonder afval, zonder uitval</a:t>
            </a:r>
            <a:endParaRPr lang="nl-NL" dirty="0"/>
          </a:p>
        </p:txBody>
      </p:sp>
      <p:sp>
        <p:nvSpPr>
          <p:cNvPr id="19" name="Tekstvak 18"/>
          <p:cNvSpPr txBox="1"/>
          <p:nvPr userDrawn="1"/>
        </p:nvSpPr>
        <p:spPr>
          <a:xfrm>
            <a:off x="3629025" y="1371599"/>
            <a:ext cx="6757988" cy="102870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3BE8EA9-B179-2E40-3861-0599C56968BD}"/>
              </a:ext>
            </a:extLst>
          </p:cNvPr>
          <p:cNvSpPr txBox="1"/>
          <p:nvPr userDrawn="1"/>
        </p:nvSpPr>
        <p:spPr>
          <a:xfrm>
            <a:off x="5288893" y="6079915"/>
            <a:ext cx="4490079" cy="66488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i="0" dirty="0">
                <a:solidFill>
                  <a:schemeClr val="bg1"/>
                </a:solidFill>
                <a:effectLst/>
                <a:latin typeface="Source Sans Pro Semibold" charset="0"/>
                <a:ea typeface="Source Sans Pro Semibold" charset="0"/>
                <a:cs typeface="Source Sans Pro Semibold" charset="0"/>
              </a:rPr>
              <a:t>www.cirkelstad.nl     info@cirkelstad.nl</a:t>
            </a:r>
          </a:p>
          <a:p>
            <a:endParaRPr lang="nl-NL" sz="2000" b="1" i="0" dirty="0">
              <a:solidFill>
                <a:schemeClr val="bg1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pic>
        <p:nvPicPr>
          <p:cNvPr id="5" name="Afbeelding 4" descr="Afbeelding met Graphics, grafische vormgeving, kunst, schermopname&#10;&#10;Door AI gegenereerde inhoud is mogelijk onjuist.">
            <a:extLst>
              <a:ext uri="{FF2B5EF4-FFF2-40B4-BE49-F238E27FC236}">
                <a16:creationId xmlns:a16="http://schemas.microsoft.com/office/drawing/2014/main" id="{3A1F764F-8CCB-26D4-5B09-C9CF087BF5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8160" y="1859880"/>
            <a:ext cx="3276600" cy="3133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02F233C-452E-574B-FA71-77C13C47910C}"/>
              </a:ext>
            </a:extLst>
          </p:cNvPr>
          <p:cNvSpPr/>
          <p:nvPr userDrawn="1"/>
        </p:nvSpPr>
        <p:spPr>
          <a:xfrm>
            <a:off x="0" y="0"/>
            <a:ext cx="144000" cy="6858000"/>
          </a:xfrm>
          <a:prstGeom prst="rect">
            <a:avLst/>
          </a:prstGeom>
          <a:solidFill>
            <a:srgbClr val="328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894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92000" y="702000"/>
            <a:ext cx="10515600" cy="1036645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nl-NL" dirty="0"/>
              <a:t>Tekst van model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>
          <a:xfrm>
            <a:off x="792000" y="1782000"/>
            <a:ext cx="10515600" cy="4786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50" r:id="rId2"/>
    <p:sldLayoutId id="2147483654" r:id="rId3"/>
    <p:sldLayoutId id="2147483651" r:id="rId4"/>
    <p:sldLayoutId id="2147483671" r:id="rId5"/>
    <p:sldLayoutId id="2147483652" r:id="rId6"/>
    <p:sldLayoutId id="2147483653" r:id="rId7"/>
    <p:sldLayoutId id="2147483669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spc="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108000" algn="l" defTabSz="914400" rtl="0" eaLnBrk="1" latinLnBrk="0" hangingPunct="1">
        <a:lnSpc>
          <a:spcPct val="120000"/>
        </a:lnSpc>
        <a:spcBef>
          <a:spcPts val="100"/>
        </a:spcBef>
        <a:buFont typeface="Arial"/>
        <a:buChar char="•"/>
        <a:defRPr sz="240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108000" algn="l" defTabSz="914400" rtl="0" eaLnBrk="1" latinLnBrk="0" hangingPunct="1">
        <a:lnSpc>
          <a:spcPct val="120000"/>
        </a:lnSpc>
        <a:spcBef>
          <a:spcPts val="100"/>
        </a:spcBef>
        <a:buFont typeface="Arial"/>
        <a:buChar char="•"/>
        <a:defRPr sz="200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108000" algn="l" defTabSz="914400" rtl="0" eaLnBrk="1" latinLnBrk="0" hangingPunct="1">
        <a:lnSpc>
          <a:spcPct val="120000"/>
        </a:lnSpc>
        <a:spcBef>
          <a:spcPts val="100"/>
        </a:spcBef>
        <a:buFont typeface="Arial"/>
        <a:buChar char="•"/>
        <a:defRPr sz="200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108000" algn="l" defTabSz="914400" rtl="0" eaLnBrk="1" latinLnBrk="0" hangingPunct="1">
        <a:lnSpc>
          <a:spcPct val="120000"/>
        </a:lnSpc>
        <a:spcBef>
          <a:spcPts val="100"/>
        </a:spcBef>
        <a:buFont typeface="Arial"/>
        <a:buChar char="•"/>
        <a:defRPr sz="200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108000" algn="l" defTabSz="914400" rtl="0" eaLnBrk="1" latinLnBrk="0" hangingPunct="1">
        <a:lnSpc>
          <a:spcPct val="120000"/>
        </a:lnSpc>
        <a:spcBef>
          <a:spcPts val="100"/>
        </a:spcBef>
        <a:buFont typeface="Arial"/>
        <a:buChar char="•"/>
        <a:defRPr sz="200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3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4.svg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857500" y="2389505"/>
            <a:ext cx="9334500" cy="1042219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nl-NL" dirty="0">
                <a:latin typeface="Source Sans Pro"/>
                <a:ea typeface="Source Sans Pro"/>
              </a:rPr>
              <a:t>Cirkelstad</a:t>
            </a:r>
            <a:endParaRPr lang="nl-NL" dirty="0"/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3771172" y="3427517"/>
            <a:ext cx="7511145" cy="8670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solidFill>
                  <a:schemeClr val="bg1">
                    <a:alpha val="50000"/>
                  </a:schemeClr>
                </a:solidFill>
                <a:latin typeface="Source Sans Pro Semibold"/>
                <a:ea typeface="Source Sans Pro Semibold"/>
              </a:rPr>
              <a:t>Bouwen binnen planetaire grenzen voor iedereen</a:t>
            </a:r>
          </a:p>
          <a:p>
            <a:endParaRPr lang="nl-NL" dirty="0">
              <a:solidFill>
                <a:schemeClr val="bg1">
                  <a:alpha val="50000"/>
                </a:schemeClr>
              </a:solidFill>
              <a:latin typeface="Source Sans Pro Semibold"/>
              <a:ea typeface="Source Sans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4822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6A451-538D-7FCD-6C2C-AD56848B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ource Sans Pro"/>
                <a:ea typeface="Source Sans Pro"/>
              </a:rPr>
              <a:t>Samenwerkingen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BFB760-5DF0-588D-FDED-8CE3921E0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15900" indent="-215900"/>
            <a:r>
              <a:rPr lang="nl-NL" b="1" dirty="0">
                <a:latin typeface="Source Sans Pro"/>
                <a:ea typeface="Source Sans Pro"/>
              </a:rPr>
              <a:t>DGBC</a:t>
            </a:r>
            <a:r>
              <a:rPr lang="nl-NL" dirty="0">
                <a:latin typeface="Source Sans Pro"/>
                <a:ea typeface="Source Sans Pro"/>
              </a:rPr>
              <a:t> – o.m. Europese regelgeving en HNN </a:t>
            </a:r>
            <a:endParaRPr lang="en-US" dirty="0"/>
          </a:p>
          <a:p>
            <a:pPr marL="215900" indent="-215900"/>
            <a:r>
              <a:rPr lang="nl-NL" b="1" dirty="0">
                <a:latin typeface="Source Sans Pro"/>
                <a:ea typeface="Source Sans Pro"/>
              </a:rPr>
              <a:t>Building Balance</a:t>
            </a:r>
            <a:r>
              <a:rPr lang="nl-NL" dirty="0">
                <a:latin typeface="Source Sans Pro"/>
                <a:ea typeface="Source Sans Pro"/>
              </a:rPr>
              <a:t> –  integratie van biobased bouwen en </a:t>
            </a:r>
            <a:r>
              <a:rPr lang="nl-NL" dirty="0" err="1">
                <a:latin typeface="Source Sans Pro"/>
                <a:ea typeface="Source Sans Pro"/>
              </a:rPr>
              <a:t>materials</a:t>
            </a:r>
            <a:r>
              <a:rPr lang="nl-NL" dirty="0">
                <a:latin typeface="Source Sans Pro"/>
                <a:ea typeface="Source Sans Pro"/>
              </a:rPr>
              <a:t> in circulair bouwen </a:t>
            </a:r>
          </a:p>
          <a:p>
            <a:pPr marL="215900" indent="-215900"/>
            <a:r>
              <a:rPr lang="nl-NL" b="1" dirty="0">
                <a:latin typeface="Source Sans Pro"/>
                <a:ea typeface="Source Sans Pro"/>
              </a:rPr>
              <a:t>Veras</a:t>
            </a:r>
            <a:r>
              <a:rPr lang="nl-NL" dirty="0">
                <a:latin typeface="Source Sans Pro"/>
                <a:ea typeface="Source Sans Pro"/>
              </a:rPr>
              <a:t> – Circulair slopen</a:t>
            </a:r>
          </a:p>
          <a:p>
            <a:pPr marL="215900" indent="-215900"/>
            <a:r>
              <a:rPr lang="nl-NL" b="1" dirty="0">
                <a:latin typeface="Source Sans Pro"/>
                <a:ea typeface="Source Sans Pro"/>
              </a:rPr>
              <a:t>Transitieteam Circulaire Bouweconomie</a:t>
            </a:r>
            <a:endParaRPr lang="nl-NL" b="1" dirty="0"/>
          </a:p>
          <a:p>
            <a:pPr marL="215900" indent="-215900"/>
            <a:r>
              <a:rPr lang="nl-NL" b="1" dirty="0">
                <a:latin typeface="Source Sans Pro"/>
                <a:ea typeface="Source Sans Pro"/>
              </a:rPr>
              <a:t>Netwerk Conceptueel Bouwen</a:t>
            </a:r>
            <a:r>
              <a:rPr lang="nl-NL" dirty="0">
                <a:latin typeface="Source Sans Pro"/>
                <a:ea typeface="Source Sans Pro"/>
              </a:rPr>
              <a:t> – doorontwikkeling circulaire woningbouwconcepten</a:t>
            </a:r>
          </a:p>
          <a:p>
            <a:pPr marL="215900" indent="-215900"/>
            <a:r>
              <a:rPr lang="nl-NL" b="1" dirty="0" err="1">
                <a:latin typeface="Source Sans Pro"/>
                <a:ea typeface="Source Sans Pro"/>
              </a:rPr>
              <a:t>DigiC</a:t>
            </a:r>
            <a:r>
              <a:rPr lang="nl-NL" dirty="0">
                <a:latin typeface="Source Sans Pro"/>
                <a:ea typeface="Source Sans Pro"/>
              </a:rPr>
              <a:t> – samenwerking digitalisering van de gebouwde omgeving</a:t>
            </a:r>
            <a:endParaRPr lang="nl-NL" dirty="0"/>
          </a:p>
          <a:p>
            <a:pPr marL="215900" indent="-21590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0766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B45E50-B408-06F9-E76E-B90BB572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ource Sans Pro"/>
                <a:ea typeface="Source Sans Pro"/>
              </a:rPr>
              <a:t>Waarom partner worden bij Cirkelstad?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C21E27-661F-C070-568D-6BD766899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1753515"/>
            <a:ext cx="10515600" cy="3419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15900" indent="-215900" algn="l" rtl="0" fontAlgn="base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nl-NL" i="0" u="none" strike="noStrike" dirty="0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Toegang tot alle stedelijke </a:t>
            </a:r>
            <a:r>
              <a:rPr lang="nl-NL" i="0" u="none" strike="noStrike" dirty="0" err="1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community's</a:t>
            </a:r>
            <a:r>
              <a:rPr lang="nl-NL" i="0" u="none" strike="noStrike" dirty="0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​</a:t>
            </a:r>
            <a:endParaRPr lang="en-US" dirty="0">
              <a:latin typeface="Source Sans Pro"/>
              <a:ea typeface="Source Sans Pro"/>
            </a:endParaRPr>
          </a:p>
          <a:p>
            <a:pPr marL="215900" indent="-215900" algn="l" rtl="0" fontAlgn="base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nl-NL" i="0" u="none" strike="noStrike" dirty="0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Toegang tot alle </a:t>
            </a:r>
            <a:r>
              <a:rPr lang="nl-NL" dirty="0">
                <a:solidFill>
                  <a:srgbClr val="000000"/>
                </a:solidFill>
                <a:latin typeface="Source Sans Pro"/>
                <a:ea typeface="Source Sans Pro"/>
              </a:rPr>
              <a:t>thematische</a:t>
            </a:r>
            <a:r>
              <a:rPr lang="nl-NL" i="0" u="none" strike="noStrike" dirty="0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 </a:t>
            </a:r>
            <a:r>
              <a:rPr lang="nl-NL" i="0" u="none" strike="noStrike" dirty="0" err="1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community's</a:t>
            </a:r>
            <a:r>
              <a:rPr lang="nl-NL" i="0" u="none" strike="noStrike" dirty="0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​</a:t>
            </a:r>
          </a:p>
          <a:p>
            <a:pPr marL="215900" indent="-215900" fontAlgn="base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nl-NL" i="0" u="none" strike="noStrike" dirty="0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Toegang tot </a:t>
            </a:r>
            <a:r>
              <a:rPr lang="nl-NL" dirty="0">
                <a:solidFill>
                  <a:srgbClr val="000000"/>
                </a:solidFill>
                <a:latin typeface="Source Sans Pro"/>
                <a:ea typeface="Source Sans Pro"/>
              </a:rPr>
              <a:t>kennis</a:t>
            </a:r>
            <a:r>
              <a:rPr lang="nl-NL" i="0" u="none" strike="noStrike" dirty="0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 </a:t>
            </a:r>
            <a:r>
              <a:rPr lang="nl-NL" dirty="0">
                <a:solidFill>
                  <a:srgbClr val="000000"/>
                </a:solidFill>
                <a:latin typeface="Source Sans Pro"/>
                <a:ea typeface="Source Sans Pro"/>
              </a:rPr>
              <a:t>van</a:t>
            </a:r>
            <a:r>
              <a:rPr lang="nl-NL" i="0" u="none" strike="noStrike" dirty="0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 </a:t>
            </a:r>
            <a:r>
              <a:rPr lang="nl-NL" dirty="0">
                <a:solidFill>
                  <a:srgbClr val="000000"/>
                </a:solidFill>
                <a:latin typeface="Source Sans Pro"/>
                <a:ea typeface="Source Sans Pro"/>
              </a:rPr>
              <a:t>en deelname aan onze </a:t>
            </a:r>
            <a:r>
              <a:rPr lang="nl-NL" i="0" u="none" strike="noStrike" dirty="0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programma's</a:t>
            </a:r>
          </a:p>
          <a:p>
            <a:pPr marL="215900" indent="-215900" fontAlgn="base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nl-NL" i="0" u="none" strike="noStrike" dirty="0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Toegang tot </a:t>
            </a:r>
            <a:r>
              <a:rPr lang="nl-NL" dirty="0">
                <a:solidFill>
                  <a:srgbClr val="000000"/>
                </a:solidFill>
                <a:latin typeface="Source Sans Pro"/>
                <a:ea typeface="Source Sans Pro"/>
              </a:rPr>
              <a:t>en bijdrage leveren aan de</a:t>
            </a:r>
            <a:r>
              <a:rPr lang="nl-NL" i="0" u="none" strike="noStrike" dirty="0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 online academie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​</a:t>
            </a:r>
          </a:p>
          <a:p>
            <a:pPr marL="215900" indent="-215900" fontAlgn="base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nl-NL" i="0" u="none" strike="noStrike" dirty="0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Deelname aan de </a:t>
            </a:r>
            <a:r>
              <a:rPr lang="nl-NL" dirty="0">
                <a:solidFill>
                  <a:srgbClr val="000000"/>
                </a:solidFill>
                <a:latin typeface="Source Sans Pro"/>
                <a:ea typeface="Source Sans Pro"/>
              </a:rPr>
              <a:t>jaarlijkse Cirkelstad </a:t>
            </a:r>
            <a:r>
              <a:rPr lang="nl-NL" dirty="0" err="1">
                <a:solidFill>
                  <a:srgbClr val="000000"/>
                </a:solidFill>
                <a:latin typeface="Source Sans Pro"/>
                <a:ea typeface="Source Sans Pro"/>
              </a:rPr>
              <a:t>Partnerdag</a:t>
            </a:r>
            <a:endParaRPr lang="en-US" i="0" u="none" strike="noStrike" dirty="0">
              <a:solidFill>
                <a:srgbClr val="000000"/>
              </a:solidFill>
              <a:effectLst/>
              <a:latin typeface="Source Sans Pro"/>
              <a:ea typeface="Source Sans Pro"/>
            </a:endParaRPr>
          </a:p>
          <a:p>
            <a:pPr marL="215900" indent="-215900" algn="l" rtl="0" fontAlgn="base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nl-NL" i="0" u="none" strike="noStrike" dirty="0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Vermelding als partner met logo op de Cirkelstad website</a:t>
            </a:r>
            <a:endParaRPr lang="en-US" i="0" u="none" strike="noStrike" dirty="0">
              <a:solidFill>
                <a:srgbClr val="000000"/>
              </a:solidFill>
              <a:effectLst/>
              <a:latin typeface="Source Sans Pro"/>
              <a:ea typeface="Source Sans Pro"/>
            </a:endParaRPr>
          </a:p>
          <a:p>
            <a:pPr marL="215900" indent="-215900" fontAlgn="base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nl-NL" i="0" u="none" strike="noStrike" dirty="0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Ruimte voor profilering met artikelen </a:t>
            </a:r>
            <a:r>
              <a:rPr lang="nl-NL" dirty="0">
                <a:solidFill>
                  <a:srgbClr val="000000"/>
                </a:solidFill>
                <a:latin typeface="Source Sans Pro"/>
                <a:ea typeface="Source Sans Pro"/>
              </a:rPr>
              <a:t>op de website en in de nieuwsbrief</a:t>
            </a:r>
            <a:endParaRPr lang="nl-NL" i="0" u="none" strike="noStrike" dirty="0">
              <a:solidFill>
                <a:srgbClr val="000000"/>
              </a:solidFill>
              <a:effectLst/>
              <a:latin typeface="Source Sans Pro"/>
            </a:endParaRPr>
          </a:p>
          <a:p>
            <a:pPr marL="215900" indent="-215900" algn="l" rtl="0" fontAlgn="base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Source Sans Pro"/>
                <a:ea typeface="Source Sans Pro"/>
              </a:rPr>
              <a:t>J</a:t>
            </a:r>
            <a:r>
              <a:rPr lang="nl-NL" i="0" u="none" strike="noStrike" dirty="0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aarlijks een HNN-evaluatie laten uitvoeren​</a:t>
            </a:r>
          </a:p>
          <a:p>
            <a:pPr marL="215900" indent="-215900" algn="l" rtl="0" fontAlgn="base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nl-NL" i="0" u="none" strike="noStrike" dirty="0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Gratis deelname aan HNN-trainingsmiddagen</a:t>
            </a:r>
            <a:endParaRPr lang="nl-NL" dirty="0">
              <a:latin typeface="Source Sans Pro"/>
              <a:ea typeface="Source Sans Pro"/>
            </a:endParaRPr>
          </a:p>
          <a:p>
            <a:pPr marL="215900" indent="-215900"/>
            <a:endParaRPr lang="nl-NL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D5B911-A521-4F2D-4A59-BCB34DBEC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2061" y="-1505607"/>
            <a:ext cx="8639503" cy="863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62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DDBFE84-FB96-C652-F48E-F7D91C3FA871}"/>
              </a:ext>
            </a:extLst>
          </p:cNvPr>
          <p:cNvSpPr txBox="1"/>
          <p:nvPr/>
        </p:nvSpPr>
        <p:spPr>
          <a:xfrm>
            <a:off x="1746422" y="324570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006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34810-3F55-8C93-514A-998DFD959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702000"/>
            <a:ext cx="10515600" cy="1036645"/>
          </a:xfrm>
        </p:spPr>
        <p:txBody>
          <a:bodyPr anchor="t">
            <a:normAutofit/>
          </a:bodyPr>
          <a:lstStyle/>
          <a:p>
            <a:r>
              <a:rPr lang="nl-NL" dirty="0"/>
              <a:t>Wie zijn we?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0C5B18-158D-CC72-F794-DF1CB9313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70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15900" indent="-215900"/>
            <a:r>
              <a:rPr lang="nl-NL" sz="2200" dirty="0"/>
              <a:t>Landelijke coöperatie sinds 2007</a:t>
            </a:r>
            <a:endParaRPr lang="nl-NL" sz="2200" dirty="0">
              <a:highlight>
                <a:srgbClr val="FFFF00"/>
              </a:highlight>
            </a:endParaRPr>
          </a:p>
          <a:p>
            <a:pPr marL="215900" indent="-215900"/>
            <a:r>
              <a:rPr lang="nl-NL" sz="2200" dirty="0"/>
              <a:t>Met 250 partners en vriendenorganisaties</a:t>
            </a:r>
          </a:p>
          <a:p>
            <a:pPr marL="215900" indent="-215900"/>
            <a:r>
              <a:rPr lang="nl-NL" sz="2200" dirty="0"/>
              <a:t>Regionale en thematische </a:t>
            </a:r>
            <a:r>
              <a:rPr lang="nl-NL" sz="2200" dirty="0" err="1"/>
              <a:t>community's</a:t>
            </a:r>
            <a:endParaRPr lang="nl-NL" sz="2200" dirty="0"/>
          </a:p>
          <a:p>
            <a:pPr marL="215900" indent="-215900"/>
            <a:r>
              <a:rPr lang="nl-NL" sz="2200" dirty="0"/>
              <a:t>We vertegenwoordigen de gehele bouwketen </a:t>
            </a:r>
          </a:p>
          <a:p>
            <a:pPr marL="215900" indent="-215900"/>
            <a:r>
              <a:rPr lang="nl-NL" sz="2200" dirty="0"/>
              <a:t>Publieke en private partners</a:t>
            </a:r>
          </a:p>
          <a:p>
            <a:pPr marL="215900" indent="-215900"/>
            <a:r>
              <a:rPr lang="nl-NL" sz="2200" dirty="0"/>
              <a:t>En organiseren ruim 75 events per jaar</a:t>
            </a:r>
          </a:p>
          <a:p>
            <a:pPr marL="215900" indent="-215900"/>
            <a:endParaRPr lang="nl-NL" sz="2200" dirty="0"/>
          </a:p>
          <a:p>
            <a:pPr marL="215900" indent="-215900"/>
            <a:endParaRPr lang="nl-NL" sz="2200" dirty="0"/>
          </a:p>
          <a:p>
            <a:pPr marL="215900" indent="-215900"/>
            <a:endParaRPr lang="nl-NL" sz="22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0DAF9C8-E314-3A18-5E94-717A26CF3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2061" y="-1505607"/>
            <a:ext cx="8639503" cy="863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5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FE472-E6C9-229D-2C93-C9E063FE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ource Sans Pro"/>
                <a:ea typeface="Source Sans Pro"/>
              </a:rPr>
              <a:t>Wat doen we?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254659D-9599-169F-A1E7-DCE8C20A4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4" y="610816"/>
            <a:ext cx="6726222" cy="1350976"/>
          </a:xfrm>
          <a:prstGeom prst="rect">
            <a:avLst/>
          </a:prstGeom>
          <a:noFill/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F978241-F20F-2353-BE86-B572B9EE6757}"/>
              </a:ext>
            </a:extLst>
          </p:cNvPr>
          <p:cNvSpPr txBox="1"/>
          <p:nvPr/>
        </p:nvSpPr>
        <p:spPr>
          <a:xfrm>
            <a:off x="993909" y="1961792"/>
            <a:ext cx="7815984" cy="46851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endParaRPr lang="nl-NL" b="1" i="1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r>
              <a:rPr lang="nl-NL" sz="2400" b="1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Inspireren</a:t>
            </a:r>
            <a:endParaRPr lang="nl-NL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nl-NL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Verbinden partners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Faciliteren gesprekken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Delen praktijk voorbeelden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nl-NL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Waardevolle kennis delen</a:t>
            </a:r>
          </a:p>
          <a:p>
            <a:endParaRPr lang="nl-NL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nl-NL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Activeren</a:t>
            </a:r>
            <a:endParaRPr lang="nl-NL" sz="2400" b="1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Aanjagen circulair bouwen</a:t>
            </a:r>
          </a:p>
          <a:p>
            <a:pPr marL="285750" indent="-285750">
              <a:buFont typeface="Arial"/>
              <a:buChar char="•"/>
            </a:pPr>
            <a:r>
              <a:rPr lang="nl-NL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Ontwikkelen en uitvoeren programma’s en projecten</a:t>
            </a:r>
          </a:p>
          <a:p>
            <a:pPr marL="285750" indent="-285750">
              <a:buFont typeface="Arial"/>
              <a:buChar char="•"/>
            </a:pPr>
            <a:r>
              <a:rPr lang="nl-NL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Praktische tools ontwikkelen</a:t>
            </a:r>
          </a:p>
          <a:p>
            <a:endParaRPr lang="nl-NL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nl-NL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Implementeren</a:t>
            </a:r>
            <a:endParaRPr lang="nl-NL" sz="2400" b="1" dirty="0"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Helpen met beleidsvraagstukken van overheden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kern="1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/>
              </a:rPr>
              <a:t>Beinvloeden uitvraag van opdrachtgevers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kern="1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/>
              </a:rPr>
              <a:t>Bestendigen in de organisatie</a:t>
            </a:r>
            <a:endParaRPr lang="nl-NL" kern="1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918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03566-A7D9-6832-1CEE-7538A7F6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ource Sans Pro"/>
                <a:ea typeface="Source Sans Pro"/>
              </a:rPr>
              <a:t>Actuele voorbeelden (</a:t>
            </a:r>
            <a:r>
              <a:rPr lang="nl-NL" i="1" dirty="0">
                <a:latin typeface="Source Sans Pro"/>
                <a:ea typeface="Source Sans Pro"/>
              </a:rPr>
              <a:t>optioneel</a:t>
            </a:r>
            <a:r>
              <a:rPr lang="nl-NL" dirty="0">
                <a:latin typeface="Source Sans Pro"/>
                <a:ea typeface="Source Sans Pro"/>
              </a:rPr>
              <a:t>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11704D-B92B-5D8A-A902-3296A66F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1782000"/>
            <a:ext cx="10515600" cy="4374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Bijvoorbeeld op het gebied van:</a:t>
            </a:r>
            <a:endParaRPr lang="nl-NL" sz="3200" dirty="0">
              <a:highlight>
                <a:srgbClr val="FFFF00"/>
              </a:highlight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</a:pPr>
            <a:r>
              <a:rPr lang="nl-NL" sz="320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Handreikingen</a:t>
            </a:r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</a:pPr>
            <a:r>
              <a:rPr lang="nl-NL" sz="320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Praktische tools</a:t>
            </a:r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</a:pPr>
            <a:r>
              <a:rPr lang="nl-NL" sz="320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Trainingen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</a:pPr>
            <a:r>
              <a:rPr lang="nl-NL" sz="320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Events</a:t>
            </a:r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</a:pPr>
            <a:r>
              <a:rPr lang="nl-NL" sz="320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Programma's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</a:pPr>
            <a:r>
              <a:rPr lang="nl-NL" sz="320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Projecten</a:t>
            </a:r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</a:pPr>
            <a:r>
              <a:rPr lang="nl-NL" sz="3200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Praktijkvoorbeelden</a:t>
            </a:r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</a:pPr>
            <a:endParaRPr lang="nl-NL" sz="1500" dirty="0">
              <a:latin typeface="Calibri"/>
              <a:ea typeface="Calibri"/>
              <a:cs typeface="Calibri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B23A5FF-9891-D537-963A-B01BA66FA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2061" y="-1505607"/>
            <a:ext cx="8639503" cy="863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5F5201-3A31-0B8E-155B-57AF38939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Regionale </a:t>
            </a:r>
            <a:r>
              <a:rPr lang="nl-NL" dirty="0" err="1"/>
              <a:t>community’s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4B7C32-FA4A-02EE-EFD9-D9A9B7AEA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1739273"/>
            <a:ext cx="3073639" cy="48291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15900" indent="-215900"/>
            <a:r>
              <a:rPr lang="nl-NL" dirty="0">
                <a:latin typeface="Source Sans Pro"/>
                <a:ea typeface="Source Sans Pro"/>
              </a:rPr>
              <a:t>Amersfoort</a:t>
            </a:r>
          </a:p>
          <a:p>
            <a:pPr marL="215900" indent="-215900"/>
            <a:r>
              <a:rPr lang="nl-NL" dirty="0">
                <a:latin typeface="Source Sans Pro"/>
                <a:ea typeface="Source Sans Pro"/>
              </a:rPr>
              <a:t>Arnhem</a:t>
            </a:r>
          </a:p>
          <a:p>
            <a:pPr marL="215900" indent="-215900"/>
            <a:r>
              <a:rPr lang="nl-NL" dirty="0">
                <a:latin typeface="Source Sans Pro"/>
                <a:ea typeface="Source Sans Pro"/>
              </a:rPr>
              <a:t>Delft</a:t>
            </a:r>
            <a:endParaRPr lang="nl-NL" dirty="0"/>
          </a:p>
          <a:p>
            <a:pPr marL="215900" indent="-215900"/>
            <a:r>
              <a:rPr lang="nl-NL" dirty="0">
                <a:latin typeface="Source Sans Pro"/>
                <a:ea typeface="Source Sans Pro"/>
              </a:rPr>
              <a:t>Den Haag</a:t>
            </a:r>
            <a:endParaRPr lang="nl-NL" dirty="0"/>
          </a:p>
          <a:p>
            <a:pPr marL="215900" indent="-215900"/>
            <a:r>
              <a:rPr lang="nl-NL" dirty="0">
                <a:latin typeface="Source Sans Pro"/>
                <a:ea typeface="Source Sans Pro"/>
              </a:rPr>
              <a:t>Deventer-Apeldoorn</a:t>
            </a:r>
            <a:endParaRPr lang="nl-NL" dirty="0"/>
          </a:p>
          <a:p>
            <a:pPr marL="215900" indent="-215900"/>
            <a:r>
              <a:rPr lang="nl-NL" dirty="0">
                <a:latin typeface="Source Sans Pro"/>
                <a:ea typeface="Source Sans Pro"/>
              </a:rPr>
              <a:t>Drechtsteden</a:t>
            </a:r>
          </a:p>
          <a:p>
            <a:pPr marL="215900" indent="-215900"/>
            <a:r>
              <a:rPr lang="nl-NL" dirty="0">
                <a:latin typeface="Source Sans Pro"/>
                <a:ea typeface="Source Sans Pro"/>
              </a:rPr>
              <a:t>Eindhoven</a:t>
            </a:r>
          </a:p>
          <a:p>
            <a:pPr marL="215900" indent="-215900"/>
            <a:r>
              <a:rPr lang="nl-NL" dirty="0">
                <a:latin typeface="Source Sans Pro"/>
                <a:ea typeface="Source Sans Pro"/>
              </a:rPr>
              <a:t>Haarlem Kennemerland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CB7C5-511B-150B-BB1F-E1066D083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150" y="699201"/>
            <a:ext cx="4970918" cy="5860702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5653084D-9AFC-D48F-6D17-C59D3E42D24E}"/>
              </a:ext>
            </a:extLst>
          </p:cNvPr>
          <p:cNvSpPr txBox="1">
            <a:spLocks/>
          </p:cNvSpPr>
          <p:nvPr/>
        </p:nvSpPr>
        <p:spPr>
          <a:xfrm>
            <a:off x="3871335" y="1735000"/>
            <a:ext cx="3073639" cy="4829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16000" indent="-2160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28E3E"/>
              </a:buClr>
              <a:buFont typeface="Arial"/>
              <a:buChar char="•"/>
              <a:tabLst>
                <a:tab pos="108000" algn="l"/>
                <a:tab pos="216000" algn="l"/>
              </a:tabLst>
              <a:defRPr sz="2400" b="0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108000" algn="l" defTabSz="914400" rtl="0" eaLnBrk="1" latinLnBrk="0" hangingPunct="1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1080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1080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1080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/>
            <a:r>
              <a:rPr lang="nl-NL" sz="2200" dirty="0">
                <a:latin typeface="Source Sans Pro"/>
                <a:ea typeface="Source Sans Pro"/>
              </a:rPr>
              <a:t>Harderwijk-Zwolle</a:t>
            </a:r>
          </a:p>
          <a:p>
            <a:pPr marL="215900" indent="-215900"/>
            <a:r>
              <a:rPr lang="nl-NL" sz="2200" dirty="0">
                <a:latin typeface="Source Sans Pro"/>
                <a:ea typeface="Source Sans Pro"/>
              </a:rPr>
              <a:t>Leiden</a:t>
            </a:r>
          </a:p>
          <a:p>
            <a:pPr marL="215900" indent="-215900"/>
            <a:r>
              <a:rPr lang="nl-NL" sz="2200" dirty="0">
                <a:latin typeface="Source Sans Pro"/>
                <a:ea typeface="Source Sans Pro"/>
              </a:rPr>
              <a:t>Limburg</a:t>
            </a:r>
            <a:endParaRPr lang="nl-NL" sz="2200" dirty="0"/>
          </a:p>
          <a:p>
            <a:pPr marL="215900" indent="-215900"/>
            <a:r>
              <a:rPr lang="nl-NL" sz="2200" dirty="0">
                <a:latin typeface="Source Sans Pro"/>
                <a:ea typeface="Source Sans Pro"/>
              </a:rPr>
              <a:t>MRA</a:t>
            </a:r>
          </a:p>
          <a:p>
            <a:pPr marL="215900" indent="-215900"/>
            <a:r>
              <a:rPr lang="nl-NL" sz="2200" dirty="0">
                <a:latin typeface="Source Sans Pro"/>
                <a:ea typeface="Source Sans Pro"/>
              </a:rPr>
              <a:t>Nijmegen</a:t>
            </a:r>
          </a:p>
          <a:p>
            <a:pPr marL="215900" indent="-215900"/>
            <a:r>
              <a:rPr lang="nl-NL" sz="2200" dirty="0">
                <a:latin typeface="Source Sans Pro"/>
                <a:ea typeface="Source Sans Pro"/>
              </a:rPr>
              <a:t>Rotterdam</a:t>
            </a:r>
          </a:p>
          <a:p>
            <a:pPr marL="215900" indent="-215900"/>
            <a:r>
              <a:rPr lang="nl-NL" sz="2200" dirty="0">
                <a:latin typeface="Source Sans Pro"/>
                <a:ea typeface="Source Sans Pro"/>
              </a:rPr>
              <a:t>Utrecht</a:t>
            </a:r>
          </a:p>
          <a:p>
            <a:pPr marL="215900" indent="-215900"/>
            <a:r>
              <a:rPr lang="nl-NL" sz="2200" dirty="0">
                <a:latin typeface="Source Sans Pro"/>
                <a:ea typeface="Source Sans Pro"/>
              </a:rPr>
              <a:t>West-Brabant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84039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E9ADB-2ED9-A194-B0C3-B9EC94EBF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817EE03-5D0C-5F8B-2A4A-CB544920D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2061" y="-1505607"/>
            <a:ext cx="8639503" cy="86395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B68C07A-9F98-3E9A-9E49-7034B9D3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328E3E"/>
                </a:solidFill>
                <a:latin typeface="Source Sans Pro"/>
                <a:ea typeface="Source Sans Pro"/>
              </a:rPr>
              <a:t>Doelgroepen community’s </a:t>
            </a:r>
            <a:endParaRPr lang="nl-NL" b="1" dirty="0">
              <a:solidFill>
                <a:srgbClr val="328E3E"/>
              </a:solidFill>
              <a:highlight>
                <a:srgbClr val="FFFF00"/>
              </a:highlight>
              <a:latin typeface="Source Sans Pro"/>
              <a:ea typeface="Source Sans Pro"/>
            </a:endParaRPr>
          </a:p>
        </p:txBody>
      </p:sp>
      <p:sp>
        <p:nvSpPr>
          <p:cNvPr id="41" name="Afgeronde rechthoek 40">
            <a:extLst>
              <a:ext uri="{FF2B5EF4-FFF2-40B4-BE49-F238E27FC236}">
                <a16:creationId xmlns:a16="http://schemas.microsoft.com/office/drawing/2014/main" id="{A61AF089-66DB-E87D-358D-6F939CB701D3}"/>
              </a:ext>
            </a:extLst>
          </p:cNvPr>
          <p:cNvSpPr/>
          <p:nvPr/>
        </p:nvSpPr>
        <p:spPr>
          <a:xfrm>
            <a:off x="5608792" y="5199077"/>
            <a:ext cx="3420000" cy="144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2" name="Rechthoek met aan één zijde afgeronde hoeken 41">
            <a:extLst>
              <a:ext uri="{FF2B5EF4-FFF2-40B4-BE49-F238E27FC236}">
                <a16:creationId xmlns:a16="http://schemas.microsoft.com/office/drawing/2014/main" id="{380E9D1D-3C43-A29B-D783-E2F219B3A66B}"/>
              </a:ext>
            </a:extLst>
          </p:cNvPr>
          <p:cNvSpPr/>
          <p:nvPr/>
        </p:nvSpPr>
        <p:spPr>
          <a:xfrm rot="16200000">
            <a:off x="5655816" y="5146661"/>
            <a:ext cx="1440001" cy="1534049"/>
          </a:xfrm>
          <a:prstGeom prst="round2SameRect">
            <a:avLst/>
          </a:prstGeom>
          <a:blipFill dpi="0" rotWithShape="0">
            <a:blip r:embed="rId5"/>
            <a:srcRect/>
            <a:tile tx="0" ty="0" sx="55000" sy="5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0442D098-F7F2-FF51-0FB4-444461D7C92C}"/>
              </a:ext>
            </a:extLst>
          </p:cNvPr>
          <p:cNvSpPr txBox="1"/>
          <p:nvPr/>
        </p:nvSpPr>
        <p:spPr>
          <a:xfrm>
            <a:off x="7318792" y="5221307"/>
            <a:ext cx="1607475" cy="1439999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r>
              <a:rPr lang="nl-NL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Overheden</a:t>
            </a:r>
            <a:br>
              <a:rPr lang="nl-NL" sz="1300" b="1" dirty="0"/>
            </a:br>
            <a:endParaRPr lang="nl-NL" sz="1300" dirty="0"/>
          </a:p>
        </p:txBody>
      </p:sp>
      <p:sp>
        <p:nvSpPr>
          <p:cNvPr id="44" name="Afgeronde rechthoek 43">
            <a:extLst>
              <a:ext uri="{FF2B5EF4-FFF2-40B4-BE49-F238E27FC236}">
                <a16:creationId xmlns:a16="http://schemas.microsoft.com/office/drawing/2014/main" id="{13E8D72A-AF3B-6222-ECD2-66A0C2199BF3}"/>
              </a:ext>
            </a:extLst>
          </p:cNvPr>
          <p:cNvSpPr/>
          <p:nvPr/>
        </p:nvSpPr>
        <p:spPr>
          <a:xfrm>
            <a:off x="2810674" y="3429000"/>
            <a:ext cx="3420000" cy="144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5" name="Rechthoek met aan één zijde afgeronde hoeken 44">
            <a:extLst>
              <a:ext uri="{FF2B5EF4-FFF2-40B4-BE49-F238E27FC236}">
                <a16:creationId xmlns:a16="http://schemas.microsoft.com/office/drawing/2014/main" id="{26302686-33C8-F540-53AB-3475E4546C6E}"/>
              </a:ext>
            </a:extLst>
          </p:cNvPr>
          <p:cNvSpPr/>
          <p:nvPr/>
        </p:nvSpPr>
        <p:spPr>
          <a:xfrm rot="16200000">
            <a:off x="2802728" y="3381975"/>
            <a:ext cx="1440001" cy="1534049"/>
          </a:xfrm>
          <a:prstGeom prst="round2SameRect">
            <a:avLst/>
          </a:prstGeom>
          <a:blipFill dpi="0" rotWithShape="0">
            <a:blip r:embed="rId6"/>
            <a:srcRect/>
            <a:tile tx="0" ty="0" sx="50000" sy="5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2753DAB7-C1C3-AF40-D740-A27C264CF0F8}"/>
              </a:ext>
            </a:extLst>
          </p:cNvPr>
          <p:cNvSpPr txBox="1"/>
          <p:nvPr/>
        </p:nvSpPr>
        <p:spPr>
          <a:xfrm>
            <a:off x="4488525" y="3505216"/>
            <a:ext cx="1607475" cy="1439999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r>
              <a:rPr lang="nl-NL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Producenten en leveranciers</a:t>
            </a:r>
            <a:br>
              <a:rPr lang="nl-NL" sz="1300" b="1" dirty="0"/>
            </a:br>
            <a:endParaRPr lang="nl-NL" sz="1300" dirty="0"/>
          </a:p>
        </p:txBody>
      </p:sp>
      <p:sp>
        <p:nvSpPr>
          <p:cNvPr id="47" name="Afgeronde rechthoek 46">
            <a:extLst>
              <a:ext uri="{FF2B5EF4-FFF2-40B4-BE49-F238E27FC236}">
                <a16:creationId xmlns:a16="http://schemas.microsoft.com/office/drawing/2014/main" id="{50AB1AE5-2BE7-C4A7-C206-ECC8A38CCA0E}"/>
              </a:ext>
            </a:extLst>
          </p:cNvPr>
          <p:cNvSpPr/>
          <p:nvPr/>
        </p:nvSpPr>
        <p:spPr>
          <a:xfrm>
            <a:off x="811530" y="1620804"/>
            <a:ext cx="3420000" cy="144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8" name="Rechthoek met aan één zijde afgeronde hoeken 47">
            <a:extLst>
              <a:ext uri="{FF2B5EF4-FFF2-40B4-BE49-F238E27FC236}">
                <a16:creationId xmlns:a16="http://schemas.microsoft.com/office/drawing/2014/main" id="{AD52EF07-3F40-8E3E-1C7C-DA4D3EA72C3B}"/>
              </a:ext>
            </a:extLst>
          </p:cNvPr>
          <p:cNvSpPr/>
          <p:nvPr/>
        </p:nvSpPr>
        <p:spPr>
          <a:xfrm rot="16200000">
            <a:off x="858554" y="1573780"/>
            <a:ext cx="1440001" cy="1534049"/>
          </a:xfrm>
          <a:prstGeom prst="round2SameRect">
            <a:avLst/>
          </a:prstGeom>
          <a:blipFill dpi="0" rotWithShape="0">
            <a:blip r:embed="rId7"/>
            <a:srcRect/>
            <a:tile tx="0" ty="0" sx="30000" sy="3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7EEEF9BE-7341-6288-0E48-2F124B3004AF}"/>
              </a:ext>
            </a:extLst>
          </p:cNvPr>
          <p:cNvSpPr txBox="1"/>
          <p:nvPr/>
        </p:nvSpPr>
        <p:spPr>
          <a:xfrm>
            <a:off x="2668097" y="1620803"/>
            <a:ext cx="1607475" cy="1439999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r>
              <a:rPr lang="nl-NL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Sloop</a:t>
            </a:r>
            <a:br>
              <a:rPr lang="nl-NL" sz="1300" b="1" dirty="0"/>
            </a:br>
            <a:endParaRPr lang="nl-NL" sz="1300" dirty="0"/>
          </a:p>
        </p:txBody>
      </p:sp>
    </p:spTree>
    <p:extLst>
      <p:ext uri="{BB962C8B-B14F-4D97-AF65-F5344CB8AC3E}">
        <p14:creationId xmlns:p14="http://schemas.microsoft.com/office/powerpoint/2010/main" val="286311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B4B33-AFBA-F076-36DD-6A7B39F9B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205DB-B01C-B5A3-2569-260F89B4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ource Sans Pro"/>
                <a:ea typeface="Source Sans Pro"/>
              </a:rPr>
              <a:t>Thema’s</a:t>
            </a:r>
            <a:endParaRPr lang="nl-NL" dirty="0">
              <a:highlight>
                <a:srgbClr val="FFFF00"/>
              </a:highlight>
              <a:latin typeface="Source Sans Pro"/>
              <a:ea typeface="Source Sans Pro"/>
            </a:endParaRPr>
          </a:p>
        </p:txBody>
      </p:sp>
      <p:sp>
        <p:nvSpPr>
          <p:cNvPr id="23" name="Afgeronde rechthoek 22">
            <a:extLst>
              <a:ext uri="{FF2B5EF4-FFF2-40B4-BE49-F238E27FC236}">
                <a16:creationId xmlns:a16="http://schemas.microsoft.com/office/drawing/2014/main" id="{0F9EC694-9BC0-6B69-19B2-517E712976DD}"/>
              </a:ext>
            </a:extLst>
          </p:cNvPr>
          <p:cNvSpPr/>
          <p:nvPr/>
        </p:nvSpPr>
        <p:spPr>
          <a:xfrm>
            <a:off x="923400" y="1545190"/>
            <a:ext cx="3420000" cy="144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Rechthoek met aan één zijde afgeronde hoeken 23">
            <a:extLst>
              <a:ext uri="{FF2B5EF4-FFF2-40B4-BE49-F238E27FC236}">
                <a16:creationId xmlns:a16="http://schemas.microsoft.com/office/drawing/2014/main" id="{D3DC534C-32FB-D89F-EF48-4E729FF8C0A9}"/>
              </a:ext>
            </a:extLst>
          </p:cNvPr>
          <p:cNvSpPr/>
          <p:nvPr/>
        </p:nvSpPr>
        <p:spPr>
          <a:xfrm rot="16200000">
            <a:off x="970425" y="1498162"/>
            <a:ext cx="1440001" cy="1534049"/>
          </a:xfrm>
          <a:prstGeom prst="round2SameRect">
            <a:avLst/>
          </a:prstGeom>
          <a:blipFill dpi="0" rotWithShape="0">
            <a:blip r:embed="rId3"/>
            <a:srcRect/>
            <a:tile tx="0" ty="0" sx="70000" sy="7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67A2E630-80FD-29FE-E705-819517E36086}"/>
              </a:ext>
            </a:extLst>
          </p:cNvPr>
          <p:cNvSpPr txBox="1"/>
          <p:nvPr/>
        </p:nvSpPr>
        <p:spPr>
          <a:xfrm>
            <a:off x="2615274" y="1545186"/>
            <a:ext cx="1607475" cy="1439999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r>
              <a:rPr lang="nl-NL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Biobased</a:t>
            </a:r>
            <a:br>
              <a:rPr lang="nl-NL" sz="1300" b="1" dirty="0"/>
            </a:br>
            <a:endParaRPr lang="nl-NL" sz="1300" dirty="0"/>
          </a:p>
        </p:txBody>
      </p:sp>
      <p:sp>
        <p:nvSpPr>
          <p:cNvPr id="26" name="Afgeronde rechthoek 25">
            <a:extLst>
              <a:ext uri="{FF2B5EF4-FFF2-40B4-BE49-F238E27FC236}">
                <a16:creationId xmlns:a16="http://schemas.microsoft.com/office/drawing/2014/main" id="{8CFA13B7-EBC7-34CB-8706-D9DC6615B026}"/>
              </a:ext>
            </a:extLst>
          </p:cNvPr>
          <p:cNvSpPr/>
          <p:nvPr/>
        </p:nvSpPr>
        <p:spPr>
          <a:xfrm>
            <a:off x="3576375" y="3429001"/>
            <a:ext cx="3420000" cy="144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7" name="Rechthoek met aan één zijde afgeronde hoeken 26">
            <a:extLst>
              <a:ext uri="{FF2B5EF4-FFF2-40B4-BE49-F238E27FC236}">
                <a16:creationId xmlns:a16="http://schemas.microsoft.com/office/drawing/2014/main" id="{D26C4A17-046C-E65C-72F8-BC1EF35C9A64}"/>
              </a:ext>
            </a:extLst>
          </p:cNvPr>
          <p:cNvSpPr/>
          <p:nvPr/>
        </p:nvSpPr>
        <p:spPr>
          <a:xfrm rot="16200000">
            <a:off x="3623399" y="3381976"/>
            <a:ext cx="1440001" cy="1534049"/>
          </a:xfrm>
          <a:prstGeom prst="round2SameRect">
            <a:avLst/>
          </a:prstGeom>
          <a:blipFill dpi="0" rotWithShape="0">
            <a:blip r:embed="rId4"/>
            <a:srcRect/>
            <a:tile tx="0" ty="0" sx="70000" sy="7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6BD3F889-7127-CE31-76FD-9D99C2C94889}"/>
              </a:ext>
            </a:extLst>
          </p:cNvPr>
          <p:cNvSpPr txBox="1"/>
          <p:nvPr/>
        </p:nvSpPr>
        <p:spPr>
          <a:xfrm>
            <a:off x="5286375" y="3444326"/>
            <a:ext cx="1607475" cy="1439999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r>
              <a:rPr lang="nl-NL" sz="20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Gebieds-ontwikkeling</a:t>
            </a:r>
            <a:br>
              <a:rPr lang="nl-NL" sz="1300" b="1" dirty="0"/>
            </a:br>
            <a:endParaRPr lang="nl-NL" sz="1300" dirty="0"/>
          </a:p>
        </p:txBody>
      </p:sp>
      <p:sp>
        <p:nvSpPr>
          <p:cNvPr id="29" name="Afgeronde rechthoek 28">
            <a:extLst>
              <a:ext uri="{FF2B5EF4-FFF2-40B4-BE49-F238E27FC236}">
                <a16:creationId xmlns:a16="http://schemas.microsoft.com/office/drawing/2014/main" id="{8ADBA025-2129-F14F-BC16-EED58DEB7122}"/>
              </a:ext>
            </a:extLst>
          </p:cNvPr>
          <p:cNvSpPr/>
          <p:nvPr/>
        </p:nvSpPr>
        <p:spPr>
          <a:xfrm>
            <a:off x="6996375" y="5119357"/>
            <a:ext cx="3420000" cy="144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0" name="Rechthoek met aan één zijde afgeronde hoeken 29">
            <a:extLst>
              <a:ext uri="{FF2B5EF4-FFF2-40B4-BE49-F238E27FC236}">
                <a16:creationId xmlns:a16="http://schemas.microsoft.com/office/drawing/2014/main" id="{AD344072-EA8B-F8EC-CCC1-0DA2A40E0DC6}"/>
              </a:ext>
            </a:extLst>
          </p:cNvPr>
          <p:cNvSpPr/>
          <p:nvPr/>
        </p:nvSpPr>
        <p:spPr>
          <a:xfrm rot="16200000">
            <a:off x="7043399" y="5072332"/>
            <a:ext cx="1440001" cy="1534049"/>
          </a:xfrm>
          <a:prstGeom prst="round2SameRect">
            <a:avLst/>
          </a:prstGeom>
          <a:blipFill dpi="0" rotWithShape="0">
            <a:blip r:embed="rId5"/>
            <a:srcRect/>
            <a:tile tx="0" ty="0" sx="65000" sy="6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4E3E5DBE-D9BE-3023-37B3-80883273F121}"/>
              </a:ext>
            </a:extLst>
          </p:cNvPr>
          <p:cNvSpPr txBox="1"/>
          <p:nvPr/>
        </p:nvSpPr>
        <p:spPr>
          <a:xfrm>
            <a:off x="8938635" y="5126883"/>
            <a:ext cx="1607475" cy="1439999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r>
              <a:rPr lang="nl-NL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Infra</a:t>
            </a:r>
            <a:br>
              <a:rPr lang="nl-NL" sz="1300" b="1" dirty="0"/>
            </a:br>
            <a:endParaRPr lang="nl-NL" sz="13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A92DCA4-8BE3-684A-6878-43B6D484B7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02061" y="-1505607"/>
            <a:ext cx="8639503" cy="863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7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AFA0AF6-43EF-AFDF-D99C-9E82EC306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9249" y="-1539519"/>
            <a:ext cx="8639503" cy="86395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363F72-789E-797D-E883-1BDB2336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39" y="655107"/>
            <a:ext cx="10515600" cy="1036645"/>
          </a:xfrm>
        </p:spPr>
        <p:txBody>
          <a:bodyPr/>
          <a:lstStyle/>
          <a:p>
            <a:r>
              <a:rPr lang="nl-NL" dirty="0">
                <a:latin typeface="Source Sans Pro"/>
                <a:ea typeface="Source Sans Pro"/>
              </a:rPr>
              <a:t>Programma’s</a:t>
            </a:r>
            <a:endParaRPr lang="nl-NL" dirty="0">
              <a:highlight>
                <a:srgbClr val="FFFF00"/>
              </a:highlight>
              <a:latin typeface="Source Sans Pro"/>
              <a:ea typeface="Source Sans Pro"/>
            </a:endParaRPr>
          </a:p>
        </p:txBody>
      </p:sp>
      <p:sp>
        <p:nvSpPr>
          <p:cNvPr id="3" name="Afgeronde rechthoek 2">
            <a:extLst>
              <a:ext uri="{FF2B5EF4-FFF2-40B4-BE49-F238E27FC236}">
                <a16:creationId xmlns:a16="http://schemas.microsoft.com/office/drawing/2014/main" id="{DAF3B547-B421-A95E-3E9E-F17CFF645853}"/>
              </a:ext>
            </a:extLst>
          </p:cNvPr>
          <p:cNvSpPr/>
          <p:nvPr/>
        </p:nvSpPr>
        <p:spPr>
          <a:xfrm>
            <a:off x="923400" y="1545190"/>
            <a:ext cx="4149352" cy="144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Rechthoek met aan één zijde afgeronde hoeken 3">
            <a:extLst>
              <a:ext uri="{FF2B5EF4-FFF2-40B4-BE49-F238E27FC236}">
                <a16:creationId xmlns:a16="http://schemas.microsoft.com/office/drawing/2014/main" id="{DAB91273-F5E1-1340-4F59-B5D498438A78}"/>
              </a:ext>
            </a:extLst>
          </p:cNvPr>
          <p:cNvSpPr/>
          <p:nvPr/>
        </p:nvSpPr>
        <p:spPr>
          <a:xfrm rot="16200000">
            <a:off x="970425" y="1498162"/>
            <a:ext cx="1440001" cy="1534049"/>
          </a:xfrm>
          <a:prstGeom prst="round2SameRect">
            <a:avLst/>
          </a:prstGeom>
          <a:blipFill dpi="0" rotWithShape="0">
            <a:blip r:embed="rId5"/>
            <a:srcRect/>
            <a:tile tx="0" ty="0" sx="50000" sy="5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509F51C-705F-2FB5-A7F0-C551649BCE6E}"/>
              </a:ext>
            </a:extLst>
          </p:cNvPr>
          <p:cNvSpPr txBox="1"/>
          <p:nvPr/>
        </p:nvSpPr>
        <p:spPr>
          <a:xfrm>
            <a:off x="2615274" y="1545186"/>
            <a:ext cx="1607475" cy="1439999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r>
              <a:rPr lang="nl-NL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Het Nieuwe Normaal</a:t>
            </a:r>
            <a:endParaRPr lang="nl-NL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5922CEC3-08D4-43EB-5D3F-8DC15B658D95}"/>
              </a:ext>
            </a:extLst>
          </p:cNvPr>
          <p:cNvSpPr/>
          <p:nvPr/>
        </p:nvSpPr>
        <p:spPr>
          <a:xfrm>
            <a:off x="6845320" y="1545185"/>
            <a:ext cx="2889229" cy="144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Rechthoek met aan één zijde afgeronde hoeken 10">
            <a:extLst>
              <a:ext uri="{FF2B5EF4-FFF2-40B4-BE49-F238E27FC236}">
                <a16:creationId xmlns:a16="http://schemas.microsoft.com/office/drawing/2014/main" id="{CD9F296D-4D45-C377-68A8-6B4B10C9F697}"/>
              </a:ext>
            </a:extLst>
          </p:cNvPr>
          <p:cNvSpPr/>
          <p:nvPr/>
        </p:nvSpPr>
        <p:spPr>
          <a:xfrm rot="16200000">
            <a:off x="5632222" y="1498156"/>
            <a:ext cx="1440001" cy="1534049"/>
          </a:xfrm>
          <a:prstGeom prst="round2SameRect">
            <a:avLst/>
          </a:prstGeom>
          <a:blipFill dpi="0" rotWithShape="0">
            <a:blip r:embed="rId6"/>
            <a:srcRect/>
            <a:tile tx="0" ty="0" sx="40000" sy="4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A45B68E-75BA-5FBA-C540-0074A663C3A0}"/>
              </a:ext>
            </a:extLst>
          </p:cNvPr>
          <p:cNvSpPr txBox="1"/>
          <p:nvPr/>
        </p:nvSpPr>
        <p:spPr>
          <a:xfrm>
            <a:off x="7277071" y="1545181"/>
            <a:ext cx="2457478" cy="1439999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r>
              <a:rPr lang="nl-NL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Toekomstbestendige Gebiedsontwikkeling</a:t>
            </a:r>
            <a:endParaRPr lang="nl-N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BC5ED4C4-00C4-DC80-84DC-4EFE328B7957}"/>
              </a:ext>
            </a:extLst>
          </p:cNvPr>
          <p:cNvSpPr/>
          <p:nvPr/>
        </p:nvSpPr>
        <p:spPr>
          <a:xfrm>
            <a:off x="923401" y="3320695"/>
            <a:ext cx="4149352" cy="144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 met aan één zijde afgeronde hoeken 13">
            <a:extLst>
              <a:ext uri="{FF2B5EF4-FFF2-40B4-BE49-F238E27FC236}">
                <a16:creationId xmlns:a16="http://schemas.microsoft.com/office/drawing/2014/main" id="{7A3655C6-CF5B-2C5F-3EB0-199C33BD3CB1}"/>
              </a:ext>
            </a:extLst>
          </p:cNvPr>
          <p:cNvSpPr/>
          <p:nvPr/>
        </p:nvSpPr>
        <p:spPr>
          <a:xfrm rot="16200000">
            <a:off x="970426" y="3273667"/>
            <a:ext cx="1440001" cy="1534049"/>
          </a:xfrm>
          <a:prstGeom prst="round2SameRect">
            <a:avLst/>
          </a:prstGeom>
          <a:blipFill dpi="0" rotWithShape="0">
            <a:blip r:embed="rId7"/>
            <a:srcRect/>
            <a:tile tx="0" ty="0" sx="30000" sy="3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9794150-09D3-B5DF-EFCF-D20A741A5EC3}"/>
              </a:ext>
            </a:extLst>
          </p:cNvPr>
          <p:cNvSpPr txBox="1"/>
          <p:nvPr/>
        </p:nvSpPr>
        <p:spPr>
          <a:xfrm>
            <a:off x="2615276" y="3320691"/>
            <a:ext cx="2457478" cy="1439999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r>
              <a:rPr lang="nl-NL" sz="20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Versnellingslab</a:t>
            </a:r>
            <a:r>
              <a:rPr lang="nl-NL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Woningcorporaties</a:t>
            </a:r>
            <a:endParaRPr lang="nl-NL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Afgeronde rechthoek 18">
            <a:extLst>
              <a:ext uri="{FF2B5EF4-FFF2-40B4-BE49-F238E27FC236}">
                <a16:creationId xmlns:a16="http://schemas.microsoft.com/office/drawing/2014/main" id="{DD4E435D-6C8D-EC7B-5956-F9544D1183A8}"/>
              </a:ext>
            </a:extLst>
          </p:cNvPr>
          <p:cNvSpPr/>
          <p:nvPr/>
        </p:nvSpPr>
        <p:spPr>
          <a:xfrm>
            <a:off x="5585200" y="3320692"/>
            <a:ext cx="4149352" cy="144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hthoek met aan één zijde afgeronde hoeken 19">
            <a:extLst>
              <a:ext uri="{FF2B5EF4-FFF2-40B4-BE49-F238E27FC236}">
                <a16:creationId xmlns:a16="http://schemas.microsoft.com/office/drawing/2014/main" id="{1EE16445-DEBC-0B03-F65A-982668D223FD}"/>
              </a:ext>
            </a:extLst>
          </p:cNvPr>
          <p:cNvSpPr/>
          <p:nvPr/>
        </p:nvSpPr>
        <p:spPr>
          <a:xfrm rot="16200000">
            <a:off x="5632225" y="3273664"/>
            <a:ext cx="1440001" cy="1534049"/>
          </a:xfrm>
          <a:prstGeom prst="round2SameRect">
            <a:avLst/>
          </a:prstGeom>
          <a:blipFill dpi="0" rotWithShape="0">
            <a:blip r:embed="rId8"/>
            <a:srcRect/>
            <a:tile tx="0" ty="0" sx="30000" sy="3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E328902-B7CC-53F7-2B2F-0D606809808E}"/>
              </a:ext>
            </a:extLst>
          </p:cNvPr>
          <p:cNvSpPr txBox="1"/>
          <p:nvPr/>
        </p:nvSpPr>
        <p:spPr>
          <a:xfrm>
            <a:off x="7277074" y="3320688"/>
            <a:ext cx="2457477" cy="1439999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r>
              <a:rPr lang="nl-NL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Circulair Financieren en Beleggen</a:t>
            </a:r>
            <a:endParaRPr lang="nl-NL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E06BB4A7-185B-E4FB-FD50-1B22125EC0F6}"/>
              </a:ext>
            </a:extLst>
          </p:cNvPr>
          <p:cNvSpPr/>
          <p:nvPr/>
        </p:nvSpPr>
        <p:spPr>
          <a:xfrm>
            <a:off x="3510522" y="5248588"/>
            <a:ext cx="4149352" cy="144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5724C75-1337-A096-E66A-52949A493C8E}"/>
              </a:ext>
            </a:extLst>
          </p:cNvPr>
          <p:cNvSpPr txBox="1"/>
          <p:nvPr/>
        </p:nvSpPr>
        <p:spPr>
          <a:xfrm>
            <a:off x="5225154" y="5247998"/>
            <a:ext cx="2661362" cy="1439999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r>
              <a:rPr lang="nl-NL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Convenant </a:t>
            </a:r>
          </a:p>
          <a:p>
            <a:r>
              <a:rPr lang="nl-NL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Toekomstbestendig bouwen</a:t>
            </a:r>
            <a:endParaRPr lang="nl-NL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Rechthoek met aan één zijde afgeronde hoeken 7">
            <a:extLst>
              <a:ext uri="{FF2B5EF4-FFF2-40B4-BE49-F238E27FC236}">
                <a16:creationId xmlns:a16="http://schemas.microsoft.com/office/drawing/2014/main" id="{42DA765E-1059-EA67-D407-7C61725C7006}"/>
              </a:ext>
            </a:extLst>
          </p:cNvPr>
          <p:cNvSpPr/>
          <p:nvPr/>
        </p:nvSpPr>
        <p:spPr>
          <a:xfrm rot="16200000">
            <a:off x="3557546" y="5200972"/>
            <a:ext cx="1440001" cy="1534049"/>
          </a:xfrm>
          <a:prstGeom prst="round2SameRect">
            <a:avLst/>
          </a:prstGeom>
          <a:blipFill dpi="0" rotWithShape="0">
            <a:blip r:embed="rId9"/>
            <a:srcRect/>
            <a:tile tx="0" ty="0" sx="55000" sy="5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794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74557-C84D-4B48-A9B3-A7C384746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37E3E-1504-6B4E-9749-59EA42274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ource Sans Pro"/>
                <a:ea typeface="Source Sans Pro"/>
              </a:rPr>
              <a:t>Cirkelstad Academie</a:t>
            </a:r>
            <a:endParaRPr lang="nl-NL" sz="1800" dirty="0">
              <a:highlight>
                <a:srgbClr val="FFFF00"/>
              </a:highlight>
              <a:latin typeface="Source Sans Pro"/>
              <a:ea typeface="Source Sans Pro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F1AD110-EBC4-DA04-EBF2-B2A1EFC59A63}"/>
              </a:ext>
            </a:extLst>
          </p:cNvPr>
          <p:cNvSpPr txBox="1">
            <a:spLocks/>
          </p:cNvSpPr>
          <p:nvPr/>
        </p:nvSpPr>
        <p:spPr>
          <a:xfrm>
            <a:off x="792000" y="1739273"/>
            <a:ext cx="10608180" cy="4252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16000" indent="-2160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28E3E"/>
              </a:buClr>
              <a:buFont typeface="Arial"/>
              <a:buChar char="•"/>
              <a:tabLst>
                <a:tab pos="108000" algn="l"/>
                <a:tab pos="216000" algn="l"/>
              </a:tabLst>
              <a:defRPr sz="2400" b="0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108000" algn="l" defTabSz="914400" rtl="0" eaLnBrk="1" latinLnBrk="0" hangingPunct="1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1080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1080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1080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i="1" dirty="0">
              <a:highlight>
                <a:srgbClr val="FFFF00"/>
              </a:highlight>
            </a:endParaRPr>
          </a:p>
        </p:txBody>
      </p:sp>
      <p:pic>
        <p:nvPicPr>
          <p:cNvPr id="8" name="Afbeelding 7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4D8B8753-E559-0365-E559-0225EED07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401" y="1427548"/>
            <a:ext cx="2393588" cy="2340000"/>
          </a:xfrm>
          <a:prstGeom prst="rect">
            <a:avLst/>
          </a:prstGeom>
        </p:spPr>
      </p:pic>
      <p:pic>
        <p:nvPicPr>
          <p:cNvPr id="10" name="Afbeelding 9" descr="Afbeelding met tekst, Lettertype, schermopname, symbool&#10;&#10;Door AI gegenereerde inhoud is mogelijk onjuist.">
            <a:extLst>
              <a:ext uri="{FF2B5EF4-FFF2-40B4-BE49-F238E27FC236}">
                <a16:creationId xmlns:a16="http://schemas.microsoft.com/office/drawing/2014/main" id="{09ACF206-2EF1-F572-4CF6-F78754947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559" y="1427548"/>
            <a:ext cx="2393588" cy="2340000"/>
          </a:xfrm>
          <a:prstGeom prst="rect">
            <a:avLst/>
          </a:prstGeom>
        </p:spPr>
      </p:pic>
      <p:pic>
        <p:nvPicPr>
          <p:cNvPr id="12" name="Afbeelding 11" descr="Afbeelding met tekst, schermopname, Lettertype, symbool&#10;&#10;Door AI gegenereerde inhoud is mogelijk onjuist.">
            <a:extLst>
              <a:ext uri="{FF2B5EF4-FFF2-40B4-BE49-F238E27FC236}">
                <a16:creationId xmlns:a16="http://schemas.microsoft.com/office/drawing/2014/main" id="{FE89FE57-DF76-4E5E-7AD3-5FD6AC256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717" y="1427548"/>
            <a:ext cx="2393588" cy="2340000"/>
          </a:xfrm>
          <a:prstGeom prst="rect">
            <a:avLst/>
          </a:prstGeom>
        </p:spPr>
      </p:pic>
      <p:pic>
        <p:nvPicPr>
          <p:cNvPr id="14" name="Afbeelding 13" descr="Afbeelding met tekst, Lettertype, schermopname, symbool&#10;&#10;Door AI gegenereerde inhoud is mogelijk onjuist.">
            <a:extLst>
              <a:ext uri="{FF2B5EF4-FFF2-40B4-BE49-F238E27FC236}">
                <a16:creationId xmlns:a16="http://schemas.microsoft.com/office/drawing/2014/main" id="{B4A3E20F-5C4A-7733-2CBE-519CD0E125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3875" y="1427548"/>
            <a:ext cx="2393588" cy="234000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601604EB-46AA-74E8-AB87-C63F5CBE93D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84401" y="3989516"/>
            <a:ext cx="2393587" cy="2340000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DA9072FB-D366-3FF2-918A-45EE275EEE9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547559" y="3989516"/>
            <a:ext cx="2393587" cy="234000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6EBF7A5-6A81-DBCA-E971-AA48E1462F1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210717" y="3989516"/>
            <a:ext cx="2393587" cy="234000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CE2A475C-C2A4-A3C8-107C-05F6013D953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873875" y="3989516"/>
            <a:ext cx="2393587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43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Aangepas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C8D3F"/>
      </a:accent1>
      <a:accent2>
        <a:srgbClr val="FFBF25"/>
      </a:accent2>
      <a:accent3>
        <a:srgbClr val="00A199"/>
      </a:accent3>
      <a:accent4>
        <a:srgbClr val="FF4F2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28E3E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ade7543-1e87-4942-9317-53e5c852a88e" xsi:nil="true"/>
    <lcf76f155ced4ddcb4097134ff3c332f xmlns="af27e0e2-952b-4499-b53a-11a1248c3660">
      <Terms xmlns="http://schemas.microsoft.com/office/infopath/2007/PartnerControls"/>
    </lcf76f155ced4ddcb4097134ff3c332f>
    <Programmamanager xmlns="af27e0e2-952b-4499-b53a-11a1248c3660">
      <UserInfo>
        <DisplayName/>
        <AccountId xsi:nil="true"/>
        <AccountType/>
      </UserInfo>
    </Programmamanager>
    <Partnernummer xmlns="af27e0e2-952b-4499-b53a-11a1248c366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ECF798EF783D41B1F72C8651DAD75E" ma:contentTypeVersion="18" ma:contentTypeDescription="Een nieuw document maken." ma:contentTypeScope="" ma:versionID="10eca5e0c64b6cdd2d059c6305ee9331">
  <xsd:schema xmlns:xsd="http://www.w3.org/2001/XMLSchema" xmlns:xs="http://www.w3.org/2001/XMLSchema" xmlns:p="http://schemas.microsoft.com/office/2006/metadata/properties" xmlns:ns2="4ade7543-1e87-4942-9317-53e5c852a88e" xmlns:ns3="af27e0e2-952b-4499-b53a-11a1248c3660" targetNamespace="http://schemas.microsoft.com/office/2006/metadata/properties" ma:root="true" ma:fieldsID="eddefe5dd44b3f28f2f31e1054ef10be" ns2:_="" ns3:_="">
    <xsd:import namespace="4ade7543-1e87-4942-9317-53e5c852a88e"/>
    <xsd:import namespace="af27e0e2-952b-4499-b53a-11a1248c366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3:Programmamanager" minOccurs="0"/>
                <xsd:element ref="ns3:Partnernumme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e7543-1e87-4942-9317-53e5c852a8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7dc6605-d349-4d6b-9714-739813acf390}" ma:internalName="TaxCatchAll" ma:showField="CatchAllData" ma:web="4ade7543-1e87-4942-9317-53e5c852a8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27e0e2-952b-4499-b53a-11a1248c36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9b173f9a-c0b3-4850-b6fb-8eab11bee8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Programmamanager" ma:index="23" nillable="true" ma:displayName="Projectleider" ma:description="Wie is projectleider of programmaleider?" ma:format="Dropdown" ma:list="UserInfo" ma:SharePointGroup="0" ma:internalName="Programmamanag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artnernummer" ma:index="24" nillable="true" ma:displayName="Partnernummer" ma:decimals="0" ma:format="Dropdown" ma:internalName="Partnernummer" ma:percentage="FALSE">
      <xsd:simpleType>
        <xsd:restriction base="dms:Number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047537-BAA0-44C1-8792-CA60044E50D7}">
  <ds:schemaRefs>
    <ds:schemaRef ds:uri="http://purl.org/dc/terms/"/>
    <ds:schemaRef ds:uri="http://schemas.openxmlformats.org/package/2006/metadata/core-properties"/>
    <ds:schemaRef ds:uri="af27e0e2-952b-4499-b53a-11a1248c3660"/>
    <ds:schemaRef ds:uri="4ade7543-1e87-4942-9317-53e5c852a88e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A90C80-50C1-48F4-8A00-4C14AE3282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6EA4F9-8934-46F0-9467-6322EE634A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de7543-1e87-4942-9317-53e5c852a88e"/>
    <ds:schemaRef ds:uri="af27e0e2-952b-4499-b53a-11a1248c36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510</Words>
  <Application>Microsoft Macintosh PowerPoint</Application>
  <PresentationFormat>Breedbeeld</PresentationFormat>
  <Paragraphs>105</Paragraphs>
  <Slides>12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Arial,Sans-Serif</vt:lpstr>
      <vt:lpstr>Calibri</vt:lpstr>
      <vt:lpstr>Source Sans Pro</vt:lpstr>
      <vt:lpstr>Source Sans Pro Light</vt:lpstr>
      <vt:lpstr>Source Sans Pro Semibold</vt:lpstr>
      <vt:lpstr>Office-thema</vt:lpstr>
      <vt:lpstr>Cirkelstad</vt:lpstr>
      <vt:lpstr>Wie zijn we? </vt:lpstr>
      <vt:lpstr>Wat doen we?</vt:lpstr>
      <vt:lpstr>Actuele voorbeelden (optioneel)</vt:lpstr>
      <vt:lpstr>Regionale community’s</vt:lpstr>
      <vt:lpstr>Doelgroepen community’s </vt:lpstr>
      <vt:lpstr>Thema’s</vt:lpstr>
      <vt:lpstr>Programma’s</vt:lpstr>
      <vt:lpstr>Cirkelstad Academie</vt:lpstr>
      <vt:lpstr>Samenwerkingen</vt:lpstr>
      <vt:lpstr>Waarom partner worden bij Cirkelstad?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Kaj van Leeuwen</dc:creator>
  <cp:lastModifiedBy>Nicole van Hoof</cp:lastModifiedBy>
  <cp:revision>1064</cp:revision>
  <cp:lastPrinted>2022-06-29T12:52:04Z</cp:lastPrinted>
  <dcterms:created xsi:type="dcterms:W3CDTF">2016-11-14T17:15:07Z</dcterms:created>
  <dcterms:modified xsi:type="dcterms:W3CDTF">2025-11-26T14:56:06Z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0x01010095ECF798EF783D41B1F72C8651DAD75E</vt:lpwstr>
  </property>
  <property fmtid="{D5CDD505-2E9C-101B-9397-08002B2CF9AE}" pid="3" name="MediaServiceImageTags">
    <vt:lpwstr/>
  </property>
</Properties>
</file>